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79" r:id="rId6"/>
    <p:sldId id="259" r:id="rId7"/>
    <p:sldId id="274" r:id="rId8"/>
    <p:sldId id="275" r:id="rId9"/>
    <p:sldId id="276" r:id="rId10"/>
    <p:sldId id="277" r:id="rId11"/>
    <p:sldId id="262" r:id="rId12"/>
    <p:sldId id="264" r:id="rId13"/>
    <p:sldId id="280" r:id="rId14"/>
    <p:sldId id="265" r:id="rId15"/>
    <p:sldId id="266" r:id="rId16"/>
    <p:sldId id="268" r:id="rId17"/>
    <p:sldId id="269" r:id="rId18"/>
    <p:sldId id="270" r:id="rId19"/>
    <p:sldId id="283" r:id="rId20"/>
    <p:sldId id="296" r:id="rId21"/>
    <p:sldId id="297" r:id="rId22"/>
    <p:sldId id="303" r:id="rId23"/>
    <p:sldId id="301" r:id="rId24"/>
    <p:sldId id="304" r:id="rId25"/>
    <p:sldId id="302" r:id="rId26"/>
    <p:sldId id="299" r:id="rId27"/>
    <p:sldId id="30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660"/>
  </p:normalViewPr>
  <p:slideViewPr>
    <p:cSldViewPr snapToGrid="0">
      <p:cViewPr varScale="1">
        <p:scale>
          <a:sx n="115" d="100"/>
          <a:sy n="115" d="100"/>
        </p:scale>
        <p:origin x="5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5574CD-4799-45B8-9302-A3CA8531E2A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B17475ED-C459-46EB-AC12-70B741417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484ABDBD-1CC7-4DC9-9361-7F9366D67597}"/>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5" name="Нижний колонтитул 4">
            <a:extLst>
              <a:ext uri="{FF2B5EF4-FFF2-40B4-BE49-F238E27FC236}">
                <a16:creationId xmlns:a16="http://schemas.microsoft.com/office/drawing/2014/main" xmlns="" id="{72AD6652-474D-486D-8FE6-BC4BEC14CD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94E605A-8DF1-48B8-92F0-702ADAF45E7A}"/>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274632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0B78F7-CBCB-47FC-BBDD-B79AEE24395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BDA4326B-1FC5-4562-B1A6-E66D3B4C3D6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736DBE6-C58F-4BB0-95D1-7F6A38F78BFC}"/>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5" name="Нижний колонтитул 4">
            <a:extLst>
              <a:ext uri="{FF2B5EF4-FFF2-40B4-BE49-F238E27FC236}">
                <a16:creationId xmlns:a16="http://schemas.microsoft.com/office/drawing/2014/main" xmlns="" id="{9D173004-FB02-4602-9215-5ADF3A91FD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B146E89-4717-473F-8B2B-4ECFAB75E432}"/>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79084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40565FF-DB6D-4071-8EE6-A8E71D6A66C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0A8F11E-296C-4019-B78D-C4DED714906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8D76FDE-8441-4D20-8E0B-BC042F085A77}"/>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5" name="Нижний колонтитул 4">
            <a:extLst>
              <a:ext uri="{FF2B5EF4-FFF2-40B4-BE49-F238E27FC236}">
                <a16:creationId xmlns:a16="http://schemas.microsoft.com/office/drawing/2014/main" xmlns="" id="{17B4D1A8-B00E-4559-9BFC-43DF53B548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63B17F3-B39D-4DD2-BDA2-7770AE2B0846}"/>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32184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CD379DF-F287-4ADF-AE65-E5870B6141C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9E26B6C-0373-4D5F-A3D6-0528CBE21AD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7A1EDE1-97A2-4506-9006-6962317C8297}"/>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5" name="Нижний колонтитул 4">
            <a:extLst>
              <a:ext uri="{FF2B5EF4-FFF2-40B4-BE49-F238E27FC236}">
                <a16:creationId xmlns:a16="http://schemas.microsoft.com/office/drawing/2014/main" xmlns="" id="{B88140BC-4F27-488A-AEB0-65A5A3FA9E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EA5C1FC-EA73-44E8-8781-7AF2144FAE49}"/>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209834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31555D-6BF5-4D23-A7F9-EA769E4CA00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5FD11D4-D0EC-47E9-99F4-C2EAE1361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689953A2-9824-4F1E-89AC-3CD284C1F729}"/>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5" name="Нижний колонтитул 4">
            <a:extLst>
              <a:ext uri="{FF2B5EF4-FFF2-40B4-BE49-F238E27FC236}">
                <a16:creationId xmlns:a16="http://schemas.microsoft.com/office/drawing/2014/main" xmlns="" id="{B824C66D-5EF5-4EBC-AD7D-8AA439C2CFD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41AFA11-D440-4058-A0F9-19B8D78F7C75}"/>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360373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BB6A8B-15E8-4FCC-9766-C5C44202D79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5F47E69-D4A2-4D99-9FAF-27E666D3207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6787CBED-70A4-4B02-8789-2B54FC5CD89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749B01BD-C637-43BF-8363-A013D99E2E37}"/>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6" name="Нижний колонтитул 5">
            <a:extLst>
              <a:ext uri="{FF2B5EF4-FFF2-40B4-BE49-F238E27FC236}">
                <a16:creationId xmlns:a16="http://schemas.microsoft.com/office/drawing/2014/main" xmlns="" id="{41F15E73-AC68-468E-B138-60374533C2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9FBCD5D-87C0-456C-A19D-77CBAE69CD6B}"/>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378946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3D0A7C-C5AA-4BE9-9E92-9D4B7A84149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59B4D95-ED84-4B4F-948E-E4C5ED67D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62F9D93-C009-41CB-B86C-A413EB349D5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D82789B2-B92E-400D-B2EC-C81197786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B1910D03-2007-4BF3-A967-85661265AA1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239BFA4D-BF8C-4009-B54D-0AE6A0EE36C0}"/>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8" name="Нижний колонтитул 7">
            <a:extLst>
              <a:ext uri="{FF2B5EF4-FFF2-40B4-BE49-F238E27FC236}">
                <a16:creationId xmlns:a16="http://schemas.microsoft.com/office/drawing/2014/main" xmlns="" id="{24C25FF7-E003-4CC0-96A8-A6B80E3E1C5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CCF4E128-A17B-47BB-B194-C2CE6035D95B}"/>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71943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75B465-0CCE-4741-BF4A-444430ACCBE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E14BD0D-99D6-4F88-9447-38A0BE5E0BA9}"/>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4" name="Нижний колонтитул 3">
            <a:extLst>
              <a:ext uri="{FF2B5EF4-FFF2-40B4-BE49-F238E27FC236}">
                <a16:creationId xmlns:a16="http://schemas.microsoft.com/office/drawing/2014/main" xmlns="" id="{A60D486F-4E37-4B63-8DB4-51C769EBF54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942A00E0-D625-4CA1-9F61-FC75D2030304}"/>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160832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94FDDADD-0851-46C0-8738-8A1443F5CA8A}"/>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3" name="Нижний колонтитул 2">
            <a:extLst>
              <a:ext uri="{FF2B5EF4-FFF2-40B4-BE49-F238E27FC236}">
                <a16:creationId xmlns:a16="http://schemas.microsoft.com/office/drawing/2014/main" xmlns="" id="{FDC35774-A0D0-4DAF-8530-6457CEC3014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BAE12979-5029-4131-B9E4-D382761266E4}"/>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80086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9C2AEB-C014-4636-93F0-6A6613A52FC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CFE77D9-7654-418F-9B7B-8B7513B5E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7ABDA2C6-020C-4ECC-824B-D0674877B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BFD273E-B130-4F1B-87C7-F6F11D720BC6}"/>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6" name="Нижний колонтитул 5">
            <a:extLst>
              <a:ext uri="{FF2B5EF4-FFF2-40B4-BE49-F238E27FC236}">
                <a16:creationId xmlns:a16="http://schemas.microsoft.com/office/drawing/2014/main" xmlns="" id="{B91E6E78-7964-4849-A4B3-57B724CFB3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D2E345E-6DD4-4BE9-9C14-413171457387}"/>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322010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58EED5-757E-4C4D-BD35-D787621C2CB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767B6605-F224-47C2-B765-04B2EE678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E47CAFF0-605B-4F7D-AC68-AEFEC2F62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53FAF01-9264-4462-B2A1-4FE5839BB67E}"/>
              </a:ext>
            </a:extLst>
          </p:cNvPr>
          <p:cNvSpPr>
            <a:spLocks noGrp="1"/>
          </p:cNvSpPr>
          <p:nvPr>
            <p:ph type="dt" sz="half" idx="10"/>
          </p:nvPr>
        </p:nvSpPr>
        <p:spPr/>
        <p:txBody>
          <a:bodyPr/>
          <a:lstStyle/>
          <a:p>
            <a:fld id="{111C1575-B73A-4077-BDFA-1DFBB9CB4314}" type="datetimeFigureOut">
              <a:rPr lang="ru-RU" smtClean="0"/>
              <a:pPr/>
              <a:t>28.01.2025</a:t>
            </a:fld>
            <a:endParaRPr lang="ru-RU"/>
          </a:p>
        </p:txBody>
      </p:sp>
      <p:sp>
        <p:nvSpPr>
          <p:cNvPr id="6" name="Нижний колонтитул 5">
            <a:extLst>
              <a:ext uri="{FF2B5EF4-FFF2-40B4-BE49-F238E27FC236}">
                <a16:creationId xmlns:a16="http://schemas.microsoft.com/office/drawing/2014/main" xmlns="" id="{A39D749A-DFAD-4597-BF0F-833E3B60597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4F03100-3A37-4663-B39E-277A71463C8B}"/>
              </a:ext>
            </a:extLst>
          </p:cNvPr>
          <p:cNvSpPr>
            <a:spLocks noGrp="1"/>
          </p:cNvSpPr>
          <p:nvPr>
            <p:ph type="sldNum" sz="quarter" idx="12"/>
          </p:nvPr>
        </p:nvSpPr>
        <p:spPr/>
        <p:txBody>
          <a:bodyPr/>
          <a:lstStyle/>
          <a:p>
            <a:fld id="{B2FE3778-265B-4F8F-8BAC-2309FA1B5CD0}" type="slidenum">
              <a:rPr lang="ru-RU" smtClean="0"/>
              <a:pPr/>
              <a:t>‹#›</a:t>
            </a:fld>
            <a:endParaRPr lang="ru-RU"/>
          </a:p>
        </p:txBody>
      </p:sp>
    </p:spTree>
    <p:extLst>
      <p:ext uri="{BB962C8B-B14F-4D97-AF65-F5344CB8AC3E}">
        <p14:creationId xmlns:p14="http://schemas.microsoft.com/office/powerpoint/2010/main" val="9823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EA9A93-AEED-4C8C-9D9F-D8A55F2B6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579BF42-B9CF-4AB8-8E94-0D4ADBA9C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E2A88A9-A58C-4395-8FE0-6CF02CBDE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C1575-B73A-4077-BDFA-1DFBB9CB4314}" type="datetimeFigureOut">
              <a:rPr lang="ru-RU" smtClean="0"/>
              <a:pPr/>
              <a:t>28.01.2025</a:t>
            </a:fld>
            <a:endParaRPr lang="ru-RU"/>
          </a:p>
        </p:txBody>
      </p:sp>
      <p:sp>
        <p:nvSpPr>
          <p:cNvPr id="5" name="Нижний колонтитул 4">
            <a:extLst>
              <a:ext uri="{FF2B5EF4-FFF2-40B4-BE49-F238E27FC236}">
                <a16:creationId xmlns:a16="http://schemas.microsoft.com/office/drawing/2014/main" xmlns="" id="{FD913EDB-2ABB-43AC-B4B4-223108C6C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04298E82-7D19-4AE3-A12D-8DFD2E97D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3778-265B-4F8F-8BAC-2309FA1B5CD0}" type="slidenum">
              <a:rPr lang="ru-RU" smtClean="0"/>
              <a:pPr/>
              <a:t>‹#›</a:t>
            </a:fld>
            <a:endParaRPr lang="ru-RU"/>
          </a:p>
        </p:txBody>
      </p:sp>
    </p:spTree>
    <p:extLst>
      <p:ext uri="{BB962C8B-B14F-4D97-AF65-F5344CB8AC3E}">
        <p14:creationId xmlns:p14="http://schemas.microsoft.com/office/powerpoint/2010/main" val="868545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B6671F-28E2-434A-8CF7-FB4CD8F61B80}"/>
              </a:ext>
            </a:extLst>
          </p:cNvPr>
          <p:cNvSpPr>
            <a:spLocks noGrp="1"/>
          </p:cNvSpPr>
          <p:nvPr>
            <p:ph type="ctrTitle"/>
          </p:nvPr>
        </p:nvSpPr>
        <p:spPr>
          <a:xfrm>
            <a:off x="443948" y="437322"/>
            <a:ext cx="11304104" cy="728870"/>
          </a:xfrm>
        </p:spPr>
        <p:txBody>
          <a:bodyPr>
            <a:noAutofit/>
          </a:bodyPr>
          <a:lstStyle/>
          <a:p>
            <a:r>
              <a:rPr lang="kk-KZ" sz="2800"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sz="2800" dirty="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Биология және биотехнология факультеті</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60E63A0D-9BAC-4ABE-8885-6750DC45DEE3}"/>
              </a:ext>
            </a:extLst>
          </p:cNvPr>
          <p:cNvSpPr>
            <a:spLocks noGrp="1"/>
          </p:cNvSpPr>
          <p:nvPr>
            <p:ph type="subTitle" idx="1"/>
          </p:nvPr>
        </p:nvSpPr>
        <p:spPr>
          <a:xfrm rot="10800000" flipV="1">
            <a:off x="1020418" y="2147244"/>
            <a:ext cx="9939130" cy="2308527"/>
          </a:xfrm>
        </p:spPr>
        <p:txBody>
          <a:bodyPr>
            <a:normAutofit/>
          </a:bodyPr>
          <a:lstStyle/>
          <a:p>
            <a:r>
              <a:rPr lang="kk-KZ" sz="4000" dirty="0" smtClean="0">
                <a:latin typeface="Times New Roman" panose="02020603050405020304" pitchFamily="18" charset="0"/>
                <a:cs typeface="Times New Roman" panose="02020603050405020304" pitchFamily="18" charset="0"/>
              </a:rPr>
              <a:t>Дәріс-2</a:t>
            </a:r>
            <a:endParaRPr lang="kk-KZ" sz="40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Патология жағдайындағы лимфомиелоидты кешен. Патология кезіндегі сүйек кемігі. Тимус, қызыл сүйек кемігі. Лимфоидтық мүшелердің маңыздылығы, құрылысы мен қызметтері.</a:t>
            </a:r>
            <a:endParaRPr lang="kk-KZ"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A1061E2-A82E-481F-B215-4C51EF55F459}"/>
              </a:ext>
            </a:extLst>
          </p:cNvPr>
          <p:cNvSpPr txBox="1"/>
          <p:nvPr/>
        </p:nvSpPr>
        <p:spPr>
          <a:xfrm>
            <a:off x="2378766" y="5436822"/>
            <a:ext cx="8097078" cy="523220"/>
          </a:xfrm>
          <a:prstGeom prst="rect">
            <a:avLst/>
          </a:prstGeom>
          <a:noFill/>
        </p:spPr>
        <p:txBody>
          <a:bodyPr wrap="square" rtlCol="0">
            <a:spAutoFit/>
          </a:bodyPr>
          <a:lstStyle/>
          <a:p>
            <a:pPr algn="ctr"/>
            <a:r>
              <a:rPr lang="kk-KZ" sz="2800" dirty="0">
                <a:latin typeface="Times New Roman" panose="02020603050405020304" pitchFamily="18" charset="0"/>
                <a:cs typeface="Times New Roman" panose="02020603050405020304" pitchFamily="18" charset="0"/>
              </a:rPr>
              <a:t>Дәріскер: б.ғ.к., доцент Атанбаева Г.К.</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0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8E7D299-FDD4-494F-B0F1-DBE83E4363C7}"/>
              </a:ext>
            </a:extLst>
          </p:cNvPr>
          <p:cNvSpPr>
            <a:spLocks noGrp="1"/>
          </p:cNvSpPr>
          <p:nvPr>
            <p:ph idx="1"/>
          </p:nvPr>
        </p:nvSpPr>
        <p:spPr>
          <a:xfrm>
            <a:off x="838200" y="159026"/>
            <a:ext cx="10515600" cy="6017937"/>
          </a:xfrm>
        </p:spPr>
        <p:txBody>
          <a:bodyPr>
            <a:normAutofit fontScale="92500" lnSpcReduction="10000"/>
          </a:bodyPr>
          <a:lstStyle/>
          <a:p>
            <a:pPr marL="0" indent="0">
              <a:buNone/>
            </a:pP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құрамында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сатысындағы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тамырлары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жіңішке</a:t>
            </a:r>
            <a:r>
              <a:rPr lang="ru-RU" dirty="0">
                <a:latin typeface="Times New Roman" panose="02020603050405020304" pitchFamily="18" charset="0"/>
                <a:cs typeface="Times New Roman" panose="02020603050405020304" pitchFamily="18" charset="0"/>
              </a:rPr>
              <a:t> та</a:t>
            </a:r>
            <a:r>
              <a:rPr lang="kk-KZ" dirty="0">
                <a:latin typeface="Times New Roman" panose="02020603050405020304" pitchFamily="18" charset="0"/>
                <a:cs typeface="Times New Roman" panose="02020603050405020304" pitchFamily="18" charset="0"/>
              </a:rPr>
              <a:t>л</a:t>
            </a:r>
            <a:r>
              <a:rPr lang="ru-RU" dirty="0" err="1">
                <a:latin typeface="Times New Roman" panose="02020603050405020304" pitchFamily="18" charset="0"/>
                <a:cs typeface="Times New Roman" panose="02020603050405020304" pitchFamily="18" charset="0"/>
              </a:rPr>
              <a:t>шықты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ретикулалы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ұлпа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Сүйек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кемігі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майында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ізашар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діңгекті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жартылай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діңгекті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бласттар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Бласттардан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эритроциттердің</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қатары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полихромотофилді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ацидофилді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эритробласт</a:t>
            </a:r>
            <a:r>
              <a:rPr lang="ru-RU" dirty="0">
                <a:latin typeface="Times New Roman" panose="02020603050405020304" pitchFamily="18" charset="0"/>
                <a:cs typeface="Times New Roman" panose="02020603050405020304" pitchFamily="18" charset="0"/>
              </a:rPr>
              <a:t>, нормобласт, эритроцит), </a:t>
            </a:r>
            <a:r>
              <a:rPr lang="ru-RU" dirty="0" err="1">
                <a:latin typeface="Times New Roman" panose="02020603050405020304" pitchFamily="18" charset="0"/>
                <a:cs typeface="Times New Roman" panose="02020603050405020304" pitchFamily="18" charset="0"/>
              </a:rPr>
              <a:t>лейкоциттердің</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қатары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мегакариоциттің</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қатары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қантабақшалары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дамиды</a:t>
            </a:r>
            <a:r>
              <a:rPr lang="ru-RU" dirty="0">
                <a:latin typeface="Times New Roman" panose="02020603050405020304" pitchFamily="18" charset="0"/>
                <a:cs typeface="Times New Roman" panose="02020603050405020304" pitchFamily="18" charset="0"/>
              </a:rPr>
              <a:t>.</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цитоплазмасында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дәншелері</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базофилді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эозинофилді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нейтрофилді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гранулоциттер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лимфобласттардан</a:t>
            </a:r>
            <a:r>
              <a:rPr lang="ru-RU" dirty="0">
                <a:latin typeface="Times New Roman" panose="02020603050405020304" pitchFamily="18" charset="0"/>
                <a:cs typeface="Times New Roman" panose="02020603050405020304" pitchFamily="18" charset="0"/>
              </a:rPr>
              <a:t> тимус пен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көкбауыр</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лимфоэпителтальды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құрылымдар</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лимфоциттер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монобласттардан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жетіледі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222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BA2A0BF-36E0-4B3D-8B9F-FD29131FE69B}"/>
              </a:ext>
            </a:extLst>
          </p:cNvPr>
          <p:cNvSpPr>
            <a:spLocks noGrp="1"/>
          </p:cNvSpPr>
          <p:nvPr>
            <p:ph idx="1"/>
          </p:nvPr>
        </p:nvSpPr>
        <p:spPr>
          <a:xfrm>
            <a:off x="838200" y="1537252"/>
            <a:ext cx="10515600" cy="4639711"/>
          </a:xfrm>
        </p:spPr>
        <p:txBody>
          <a:bodyPr/>
          <a:lstStyle/>
          <a:p>
            <a:pPr marL="0" indent="0">
              <a:buNone/>
            </a:pPr>
            <a:r>
              <a:rPr lang="ru-RU" b="1" dirty="0" err="1">
                <a:latin typeface="Times New Roman" panose="02020603050405020304" pitchFamily="18" charset="0"/>
                <a:cs typeface="Times New Roman" panose="02020603050405020304" pitchFamily="18" charset="0"/>
              </a:rPr>
              <a:t>Айырша</a:t>
            </a:r>
            <a:r>
              <a:rPr lang="ru-RU" b="1" dirty="0">
                <a:latin typeface="Times New Roman" panose="02020603050405020304" pitchFamily="18" charset="0"/>
                <a:cs typeface="Times New Roman" panose="02020603050405020304" pitchFamily="18" charset="0"/>
              </a:rPr>
              <a:t> без</a:t>
            </a:r>
            <a:r>
              <a:rPr lang="en-US"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(тимус) </a:t>
            </a:r>
            <a:r>
              <a:rPr lang="ru-RU" dirty="0" err="1">
                <a:latin typeface="Times New Roman" panose="02020603050405020304" pitchFamily="18" charset="0"/>
                <a:cs typeface="Times New Roman" panose="02020603050405020304" pitchFamily="18" charset="0"/>
              </a:rPr>
              <a:t>кеуде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кеңірдектің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ұшын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шағында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ірі</a:t>
            </a:r>
            <a:r>
              <a:rPr lang="ru-RU" dirty="0">
                <a:latin typeface="Times New Roman" panose="02020603050405020304" pitchFamily="18" charset="0"/>
                <a:cs typeface="Times New Roman" panose="02020603050405020304" pitchFamily="18" charset="0"/>
              </a:rPr>
              <a:t> (30грамм) </a:t>
            </a:r>
            <a:r>
              <a:rPr lang="ru-RU" dirty="0" err="1">
                <a:latin typeface="Times New Roman" panose="02020603050405020304" pitchFamily="18" charset="0"/>
                <a:cs typeface="Times New Roman" panose="02020603050405020304" pitchFamily="18" charset="0"/>
              </a:rPr>
              <a:t>толады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Жыныстық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жетілуден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кішірейеді</a:t>
            </a:r>
            <a:r>
              <a:rPr lang="ru-RU" dirty="0">
                <a:latin typeface="Times New Roman" panose="02020603050405020304" pitchFamily="18" charset="0"/>
                <a:cs typeface="Times New Roman" panose="02020603050405020304" pitchFamily="18" charset="0"/>
              </a:rPr>
              <a:t> (20грамм). </a:t>
            </a:r>
            <a:r>
              <a:rPr lang="ru-RU" dirty="0" err="1">
                <a:latin typeface="Times New Roman" panose="02020603050405020304" pitchFamily="18" charset="0"/>
                <a:cs typeface="Times New Roman" panose="02020603050405020304" pitchFamily="18" charset="0"/>
              </a:rPr>
              <a:t>Қызметі</a:t>
            </a:r>
            <a:r>
              <a:rPr lang="ru-RU" dirty="0">
                <a:latin typeface="Times New Roman" panose="02020603050405020304" pitchFamily="18" charset="0"/>
                <a:cs typeface="Times New Roman" panose="02020603050405020304" pitchFamily="18" charset="0"/>
              </a:rPr>
              <a:t> : 1)</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тимозин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гармонын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жүйенің</a:t>
            </a:r>
            <a:r>
              <a:rPr lang="en-US"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орталық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саналады.т</a:t>
            </a:r>
            <a:r>
              <a:rPr lang="ru-RU" dirty="0">
                <a:latin typeface="Times New Roman" panose="02020603050405020304" pitchFamily="18" charset="0"/>
                <a:cs typeface="Times New Roman" panose="02020603050405020304" pitchFamily="18" charset="0"/>
              </a:rPr>
              <a:t> 2)</a:t>
            </a:r>
            <a:r>
              <a:rPr lang="ru-RU" dirty="0" err="1">
                <a:latin typeface="Times New Roman" panose="02020603050405020304" pitchFamily="18" charset="0"/>
                <a:cs typeface="Times New Roman" panose="02020603050405020304" pitchFamily="18" charset="0"/>
              </a:rPr>
              <a:t>Тимозин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гармоны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жетіспесе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төмендейді</a:t>
            </a:r>
            <a:r>
              <a:rPr lang="ru-RU" dirty="0">
                <a:latin typeface="Times New Roman" panose="02020603050405020304" pitchFamily="18" charset="0"/>
                <a:cs typeface="Times New Roman" panose="02020603050405020304" pitchFamily="18" charset="0"/>
              </a:rPr>
              <a:t>. 3)</a:t>
            </a:r>
            <a:r>
              <a:rPr lang="ru-RU" dirty="0" err="1">
                <a:latin typeface="Times New Roman" panose="02020603050405020304" pitchFamily="18" charset="0"/>
                <a:cs typeface="Times New Roman" panose="02020603050405020304" pitchFamily="18" charset="0"/>
              </a:rPr>
              <a:t>Көкбауырдың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мөлшері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кішірейіп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қандағы</a:t>
            </a:r>
            <a:r>
              <a:rPr lang="ru-RU" dirty="0">
                <a:latin typeface="Times New Roman" panose="02020603050405020304" pitchFamily="18" charset="0"/>
                <a:cs typeface="Times New Roman" panose="02020603050405020304" pitchFamily="18" charset="0"/>
              </a:rPr>
              <a:t> лимфоцит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азайып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түзілмейді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348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51BB7DC-197A-497B-A935-27D13100CCC4}"/>
              </a:ext>
            </a:extLst>
          </p:cNvPr>
          <p:cNvSpPr>
            <a:spLocks noGrp="1"/>
          </p:cNvSpPr>
          <p:nvPr>
            <p:ph idx="1"/>
          </p:nvPr>
        </p:nvSpPr>
        <p:spPr>
          <a:xfrm>
            <a:off x="838200" y="371060"/>
            <a:ext cx="10515600" cy="2878103"/>
          </a:xfrm>
        </p:spPr>
        <p:txBody>
          <a:bodyPr>
            <a:normAutofit/>
          </a:bodyPr>
          <a:lstStyle/>
          <a:p>
            <a:pPr marL="0" indent="0">
              <a:buNone/>
            </a:pPr>
            <a:r>
              <a:rPr lang="ru-RU" b="1" dirty="0" err="1">
                <a:latin typeface="Times New Roman" panose="02020603050405020304" pitchFamily="18" charset="0"/>
                <a:cs typeface="Times New Roman" panose="02020603050405020304" pitchFamily="18" charset="0"/>
              </a:rPr>
              <a:t>Айырша</a:t>
            </a:r>
            <a:r>
              <a:rPr lang="ru-RU" b="1" dirty="0">
                <a:latin typeface="Times New Roman" panose="02020603050405020304" pitchFamily="18" charset="0"/>
                <a:cs typeface="Times New Roman" panose="02020603050405020304" pitchFamily="18" charset="0"/>
              </a:rPr>
              <a:t> без </a:t>
            </a:r>
            <a:r>
              <a:rPr lang="ru-RU" dirty="0">
                <a:latin typeface="Times New Roman" panose="02020603050405020304" pitchFamily="18" charset="0"/>
                <a:cs typeface="Times New Roman" panose="02020603050405020304" pitchFamily="18" charset="0"/>
              </a:rPr>
              <a:t>(грек, </a:t>
            </a:r>
            <a:r>
              <a:rPr lang="en-US" dirty="0">
                <a:latin typeface="Times New Roman" panose="02020603050405020304" pitchFamily="18" charset="0"/>
                <a:cs typeface="Times New Roman" panose="02020603050405020304" pitchFamily="18" charset="0"/>
              </a:rPr>
              <a:t>thymus — </a:t>
            </a:r>
            <a:r>
              <a:rPr lang="ru-RU" dirty="0">
                <a:latin typeface="Times New Roman" panose="02020603050405020304" pitchFamily="18" charset="0"/>
                <a:cs typeface="Times New Roman" panose="02020603050405020304" pitchFamily="18" charset="0"/>
              </a:rPr>
              <a:t>тимус) — </a:t>
            </a:r>
            <a:r>
              <a:rPr lang="ru-RU" dirty="0" err="1">
                <a:latin typeface="Times New Roman" panose="02020603050405020304" pitchFamily="18" charset="0"/>
                <a:cs typeface="Times New Roman" panose="02020603050405020304" pitchFamily="18" charset="0"/>
              </a:rPr>
              <a:t>омыртқалы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жануарлар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организмдеріндегі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қалыптасуы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атқарылуын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мүшесіне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көкірек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орналасқан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көкірек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кеңірдектің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қапталында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мойын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тұрады</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399AEA65-2D26-48A1-97DB-9623D64E80AB}"/>
              </a:ext>
            </a:extLst>
          </p:cNvPr>
          <p:cNvPicPr>
            <a:picLocks noChangeAspect="1"/>
          </p:cNvPicPr>
          <p:nvPr/>
        </p:nvPicPr>
        <p:blipFill>
          <a:blip r:embed="rId2"/>
          <a:stretch>
            <a:fillRect/>
          </a:stretch>
        </p:blipFill>
        <p:spPr>
          <a:xfrm>
            <a:off x="3604593" y="2997374"/>
            <a:ext cx="4717773" cy="3489566"/>
          </a:xfrm>
          <a:prstGeom prst="rect">
            <a:avLst/>
          </a:prstGeom>
        </p:spPr>
      </p:pic>
    </p:spTree>
    <p:extLst>
      <p:ext uri="{BB962C8B-B14F-4D97-AF65-F5344CB8AC3E}">
        <p14:creationId xmlns:p14="http://schemas.microsoft.com/office/powerpoint/2010/main" val="136828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11EC755-68B9-411D-931A-6FE56D94A59B}"/>
              </a:ext>
            </a:extLst>
          </p:cNvPr>
          <p:cNvSpPr>
            <a:spLocks noGrp="1"/>
          </p:cNvSpPr>
          <p:nvPr>
            <p:ph idx="1"/>
          </p:nvPr>
        </p:nvSpPr>
        <p:spPr>
          <a:xfrm>
            <a:off x="838200" y="671823"/>
            <a:ext cx="10515600" cy="5514354"/>
          </a:xfrm>
        </p:spPr>
        <p:txBody>
          <a:bodyPr>
            <a:normAutofit/>
          </a:bodyPr>
          <a:lstStyle/>
          <a:p>
            <a:pPr marL="0" indent="0">
              <a:buNone/>
            </a:pPr>
            <a:r>
              <a:rPr lang="ru-RU" sz="3600" dirty="0" err="1">
                <a:latin typeface="Times New Roman" panose="02020603050405020304" pitchFamily="18" charset="0"/>
                <a:cs typeface="Times New Roman" panose="02020603050405020304" pitchFamily="18" charset="0"/>
              </a:rPr>
              <a:t>Кейіннен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тимусқа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тәуелді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лимфоциттер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перифериялық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лимфоидты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мүшелерде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орналасады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өзгереді</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T1 - </a:t>
            </a:r>
            <a:r>
              <a:rPr lang="ru-RU" sz="3600" dirty="0" err="1">
                <a:latin typeface="Times New Roman" panose="02020603050405020304" pitchFamily="18" charset="0"/>
                <a:cs typeface="Times New Roman" panose="02020603050405020304" pitchFamily="18" charset="0"/>
              </a:rPr>
              <a:t>жасушалар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көкбауырдың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периартериалды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аймақтарында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орналасады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сәулелі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энергияның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әсеріне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әлсіз</a:t>
            </a:r>
            <a:r>
              <a:rPr lang="ru-RU" sz="3600" dirty="0">
                <a:latin typeface="Times New Roman" panose="02020603050405020304" pitchFamily="18" charset="0"/>
                <a:cs typeface="Times New Roman" panose="02020603050405020304" pitchFamily="18" charset="0"/>
              </a:rPr>
              <a:t> реакция </a:t>
            </a:r>
            <a:r>
              <a:rPr lang="ru-RU" sz="3600" dirty="0" err="1">
                <a:latin typeface="Times New Roman" panose="02020603050405020304" pitchFamily="18" charset="0"/>
                <a:cs typeface="Times New Roman" panose="02020603050405020304" pitchFamily="18" charset="0"/>
              </a:rPr>
              <a:t>жасайды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жасушалық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иммунитеттің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әсер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етушілері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болып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табылады</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T2 - </a:t>
            </a:r>
            <a:r>
              <a:rPr lang="ru-RU" sz="3600" dirty="0" err="1">
                <a:latin typeface="Times New Roman" panose="02020603050405020304" pitchFamily="18" charset="0"/>
                <a:cs typeface="Times New Roman" panose="02020603050405020304" pitchFamily="18" charset="0"/>
              </a:rPr>
              <a:t>жасушалар</a:t>
            </a:r>
            <a:r>
              <a:rPr lang="ru-RU" sz="3600" dirty="0">
                <a:latin typeface="Times New Roman" panose="02020603050405020304" pitchFamily="18" charset="0"/>
                <a:cs typeface="Times New Roman" panose="02020603050405020304" pitchFamily="18" charset="0"/>
              </a:rPr>
              <a:t> лимфа </a:t>
            </a:r>
            <a:r>
              <a:rPr lang="ru-RU" sz="3600" dirty="0" err="1">
                <a:latin typeface="Times New Roman" panose="02020603050405020304" pitchFamily="18" charset="0"/>
                <a:cs typeface="Times New Roman" panose="02020603050405020304" pitchFamily="18" charset="0"/>
              </a:rPr>
              <a:t>түйіндерінің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перикортикалық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аймақтарында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жиналады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сезімтал</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антиген </a:t>
            </a:r>
            <a:r>
              <a:rPr lang="ru-RU" sz="3600" dirty="0" err="1">
                <a:latin typeface="Times New Roman" panose="02020603050405020304" pitchFamily="18" charset="0"/>
                <a:cs typeface="Times New Roman" panose="02020603050405020304" pitchFamily="18" charset="0"/>
              </a:rPr>
              <a:t>реактивтілігімен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ерекшеленеді</a:t>
            </a:r>
            <a:r>
              <a:rPr lang="ru-RU"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298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C9727CC-D863-4203-985A-ED907283B0B1}"/>
              </a:ext>
            </a:extLst>
          </p:cNvPr>
          <p:cNvSpPr>
            <a:spLocks noGrp="1"/>
          </p:cNvSpPr>
          <p:nvPr>
            <p:ph idx="1"/>
          </p:nvPr>
        </p:nvSpPr>
        <p:spPr>
          <a:xfrm>
            <a:off x="718930" y="1149764"/>
            <a:ext cx="10515600" cy="4351338"/>
          </a:xfrm>
        </p:spPr>
        <p:txBody>
          <a:bodyPr/>
          <a:lstStyle/>
          <a:p>
            <a:pPr marL="0" indent="0">
              <a:buNone/>
            </a:pPr>
            <a:r>
              <a:rPr lang="ru-RU" dirty="0">
                <a:latin typeface="Times New Roman" panose="02020603050405020304" pitchFamily="18" charset="0"/>
                <a:cs typeface="Times New Roman" panose="02020603050405020304" pitchFamily="18" charset="0"/>
              </a:rPr>
              <a:t> Адам мен </a:t>
            </a:r>
            <a:r>
              <a:rPr lang="ru-RU" dirty="0" err="1">
                <a:latin typeface="Times New Roman" panose="02020603050405020304" pitchFamily="18" charset="0"/>
                <a:cs typeface="Times New Roman" panose="02020603050405020304" pitchFamily="18" charset="0"/>
              </a:rPr>
              <a:t>жануарлар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организмдеріндегі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гуморальдық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сұйықтық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иммунитеттердің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қалыптасуында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атқаратын</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популяцияларын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денедегі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иммуногендік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реттеуге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гуморальды</a:t>
            </a:r>
            <a:r>
              <a:rPr lang="ru-RU" dirty="0">
                <a:latin typeface="Times New Roman" panose="02020603050405020304" pitchFamily="18" charset="0"/>
                <a:cs typeface="Times New Roman" panose="02020603050405020304" pitchFamily="18" charset="0"/>
              </a:rPr>
              <a:t> фактор — </a:t>
            </a:r>
            <a:r>
              <a:rPr lang="ru-RU" dirty="0" err="1">
                <a:latin typeface="Times New Roman" panose="02020603050405020304" pitchFamily="18" charset="0"/>
                <a:cs typeface="Times New Roman" panose="02020603050405020304" pitchFamily="18" charset="0"/>
              </a:rPr>
              <a:t>тимозинді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ұлпа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сүйығы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көкбауырдағы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көбейіп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эффекторлы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клеткаларға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айналуын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лимфоидты-эпителиальды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1145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3F9BF76-B863-4E57-8430-BFFE358FD5EC}"/>
              </a:ext>
            </a:extLst>
          </p:cNvPr>
          <p:cNvSpPr>
            <a:spLocks noGrp="1"/>
          </p:cNvSpPr>
          <p:nvPr>
            <p:ph idx="1"/>
          </p:nvPr>
        </p:nvSpPr>
        <p:spPr>
          <a:xfrm>
            <a:off x="838200" y="675861"/>
            <a:ext cx="10515600" cy="5501102"/>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Гипоталамус-гипофиз-</a:t>
            </a:r>
            <a:r>
              <a:rPr lang="ru-RU" dirty="0" err="1">
                <a:latin typeface="Times New Roman" panose="02020603050405020304" pitchFamily="18" charset="0"/>
                <a:cs typeface="Times New Roman" panose="02020603050405020304" pitchFamily="18" charset="0"/>
              </a:rPr>
              <a:t>кортикотроптық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қорғаныс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Эндокриндік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гипофиз-</a:t>
            </a:r>
            <a:r>
              <a:rPr lang="ru-RU" dirty="0" err="1">
                <a:latin typeface="Times New Roman" panose="02020603050405020304" pitchFamily="18" charset="0"/>
                <a:cs typeface="Times New Roman" panose="02020603050405020304" pitchFamily="18" charset="0"/>
              </a:rPr>
              <a:t>рефлекторлы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функцияларын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гипоталамустың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Гипофиз </a:t>
            </a:r>
            <a:r>
              <a:rPr lang="ru-RU" dirty="0" err="1">
                <a:latin typeface="Times New Roman" panose="02020603050405020304" pitchFamily="18" charset="0"/>
                <a:cs typeface="Times New Roman" panose="02020603050405020304" pitchFamily="18" charset="0"/>
              </a:rPr>
              <a:t>безі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адренокортикотропты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гормонды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ACTH) </a:t>
            </a:r>
            <a:r>
              <a:rPr lang="ru-RU" dirty="0" err="1">
                <a:latin typeface="Times New Roman" panose="02020603050405020304" pitchFamily="18" charset="0"/>
                <a:cs typeface="Times New Roman" panose="02020603050405020304" pitchFamily="18" charset="0"/>
              </a:rPr>
              <a:t>шығарады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эндокриндік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бездерге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бүйрек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кортексі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ACTH </a:t>
            </a:r>
            <a:r>
              <a:rPr lang="ru-RU" dirty="0" err="1">
                <a:latin typeface="Times New Roman" panose="02020603050405020304" pitchFamily="18" charset="0"/>
                <a:cs typeface="Times New Roman" panose="02020603050405020304" pitchFamily="18" charset="0"/>
              </a:rPr>
              <a:t>кортизонның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гормонның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иммуносупрессант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ынталандырады</a:t>
            </a:r>
            <a:r>
              <a:rPr lang="ru-RU" dirty="0">
                <a:latin typeface="Times New Roman" panose="02020603050405020304" pitchFamily="18" charset="0"/>
                <a:cs typeface="Times New Roman" panose="02020603050405020304" pitchFamily="18" charset="0"/>
              </a:rPr>
              <a:t>. Гипофиз </a:t>
            </a:r>
            <a:r>
              <a:rPr lang="ru-RU" dirty="0" err="1">
                <a:latin typeface="Times New Roman" panose="02020603050405020304" pitchFamily="18" charset="0"/>
                <a:cs typeface="Times New Roman" panose="02020603050405020304" pitchFamily="18" charset="0"/>
              </a:rPr>
              <a:t>сонымен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ынталандыратын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соматотрофиялық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гормонды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STH) </a:t>
            </a:r>
            <a:r>
              <a:rPr lang="ru-RU" dirty="0" err="1">
                <a:latin typeface="Times New Roman" panose="02020603050405020304" pitchFamily="18" charset="0"/>
                <a:cs typeface="Times New Roman" panose="02020603050405020304" pitchFamily="18" charset="0"/>
              </a:rPr>
              <a:t>шығарады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реакция </a:t>
            </a:r>
            <a:r>
              <a:rPr lang="ru-RU" dirty="0" err="1">
                <a:latin typeface="Times New Roman" panose="02020603050405020304" pitchFamily="18" charset="0"/>
                <a:cs typeface="Times New Roman" panose="02020603050405020304" pitchFamily="18" charset="0"/>
              </a:rPr>
              <a:t>әрдайым</a:t>
            </a:r>
            <a:r>
              <a:rPr lang="ru-RU" dirty="0">
                <a:latin typeface="Times New Roman" panose="02020603050405020304" pitchFamily="18" charset="0"/>
                <a:cs typeface="Times New Roman" panose="02020603050405020304" pitchFamily="18" charset="0"/>
              </a:rPr>
              <a:t> бола </a:t>
            </a:r>
            <a:r>
              <a:rPr lang="ru-RU" dirty="0" err="1">
                <a:latin typeface="Times New Roman" panose="02020603050405020304" pitchFamily="18" charset="0"/>
                <a:cs typeface="Times New Roman" panose="02020603050405020304" pitchFamily="18" charset="0"/>
              </a:rPr>
              <a:t>бермейді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47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D4AD696-5A1C-4001-9D37-851960260356}"/>
              </a:ext>
            </a:extLst>
          </p:cNvPr>
          <p:cNvPicPr>
            <a:picLocks noChangeAspect="1"/>
          </p:cNvPicPr>
          <p:nvPr/>
        </p:nvPicPr>
        <p:blipFill>
          <a:blip r:embed="rId2"/>
          <a:stretch>
            <a:fillRect/>
          </a:stretch>
        </p:blipFill>
        <p:spPr>
          <a:xfrm>
            <a:off x="1010478" y="516835"/>
            <a:ext cx="9750287" cy="6446871"/>
          </a:xfrm>
          <a:prstGeom prst="rect">
            <a:avLst/>
          </a:prstGeom>
        </p:spPr>
      </p:pic>
      <p:sp>
        <p:nvSpPr>
          <p:cNvPr id="2" name="Заголовок 1">
            <a:extLst>
              <a:ext uri="{FF2B5EF4-FFF2-40B4-BE49-F238E27FC236}">
                <a16:creationId xmlns:a16="http://schemas.microsoft.com/office/drawing/2014/main" xmlns="" id="{25C3054A-DF80-4D54-A906-7F31ACB2DE40}"/>
              </a:ext>
            </a:extLst>
          </p:cNvPr>
          <p:cNvSpPr>
            <a:spLocks noGrp="1"/>
          </p:cNvSpPr>
          <p:nvPr>
            <p:ph type="title"/>
          </p:nvPr>
        </p:nvSpPr>
        <p:spPr>
          <a:xfrm>
            <a:off x="467139" y="0"/>
            <a:ext cx="10515600" cy="728870"/>
          </a:xfrm>
        </p:spPr>
        <p:txBody>
          <a:bodyPr>
            <a:normAutofit/>
          </a:bodyPr>
          <a:lstStyle/>
          <a:p>
            <a:pPr algn="ctr"/>
            <a:r>
              <a:rPr lang="ru-RU" sz="3600" dirty="0" err="1">
                <a:latin typeface="Times New Roman" panose="02020603050405020304" pitchFamily="18" charset="0"/>
                <a:cs typeface="Times New Roman" panose="02020603050405020304" pitchFamily="18" charset="0"/>
              </a:rPr>
              <a:t>Иммундық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жасушалардың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дамуы</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90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3C9734-7744-4E8C-A519-57B86B0809E4}"/>
              </a:ext>
            </a:extLst>
          </p:cNvPr>
          <p:cNvSpPr>
            <a:spLocks noGrp="1"/>
          </p:cNvSpPr>
          <p:nvPr>
            <p:ph type="title"/>
          </p:nvPr>
        </p:nvSpPr>
        <p:spPr>
          <a:xfrm>
            <a:off x="357809" y="365126"/>
            <a:ext cx="11679020" cy="1014788"/>
          </a:xfrm>
        </p:spPr>
        <p:txBody>
          <a:bodyPr>
            <a:normAutofit fontScale="90000"/>
          </a:bodyPr>
          <a:lstStyle/>
          <a:p>
            <a:pPr algn="ctr"/>
            <a:r>
              <a:rPr lang="ru-RU" b="1" dirty="0" err="1">
                <a:latin typeface="Times New Roman" panose="02020603050405020304" pitchFamily="18" charset="0"/>
                <a:cs typeface="Times New Roman" panose="02020603050405020304" pitchFamily="18" charset="0"/>
              </a:rPr>
              <a:t>Иммунитетті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жасушалардың</a:t>
            </a:r>
            <a:r>
              <a:rPr lang="ru-RU" b="1" dirty="0">
                <a:latin typeface="Times New Roman" panose="02020603050405020304" pitchFamily="18" charset="0"/>
                <a:cs typeface="Times New Roman" panose="02020603050405020304" pitchFamily="18" charset="0"/>
              </a:rPr>
              <a:t> трансформация с</a:t>
            </a:r>
            <a:r>
              <a:rPr lang="kk-KZ" b="1" dirty="0" err="1">
                <a:latin typeface="Times New Roman" panose="02020603050405020304" pitchFamily="18" charset="0"/>
                <a:cs typeface="Times New Roman" panose="02020603050405020304" pitchFamily="18" charset="0"/>
              </a:rPr>
              <a:t>ызбасы</a:t>
            </a:r>
            <a:endParaRPr lang="ru-RU"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DA2A0621-90CA-408B-BE06-935C680CFEAE}"/>
              </a:ext>
            </a:extLst>
          </p:cNvPr>
          <p:cNvPicPr>
            <a:picLocks noChangeAspect="1"/>
          </p:cNvPicPr>
          <p:nvPr/>
        </p:nvPicPr>
        <p:blipFill>
          <a:blip r:embed="rId2"/>
          <a:stretch>
            <a:fillRect/>
          </a:stretch>
        </p:blipFill>
        <p:spPr>
          <a:xfrm>
            <a:off x="357809" y="1562793"/>
            <a:ext cx="11471202" cy="5033993"/>
          </a:xfrm>
          <a:prstGeom prst="rect">
            <a:avLst/>
          </a:prstGeom>
        </p:spPr>
      </p:pic>
    </p:spTree>
    <p:extLst>
      <p:ext uri="{BB962C8B-B14F-4D97-AF65-F5344CB8AC3E}">
        <p14:creationId xmlns:p14="http://schemas.microsoft.com/office/powerpoint/2010/main" val="12945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13BFBF5-D877-4B8A-AB6E-7A96FB9257E5}"/>
              </a:ext>
            </a:extLst>
          </p:cNvPr>
          <p:cNvSpPr>
            <a:spLocks noGrp="1"/>
          </p:cNvSpPr>
          <p:nvPr>
            <p:ph idx="1"/>
          </p:nvPr>
        </p:nvSpPr>
        <p:spPr>
          <a:xfrm>
            <a:off x="838200" y="871467"/>
            <a:ext cx="10515600" cy="5304045"/>
          </a:xfrm>
        </p:spPr>
        <p:txBody>
          <a:bodyPr>
            <a:normAutofit lnSpcReduction="10000"/>
          </a:bodyPr>
          <a:lstStyle/>
          <a:p>
            <a:pPr marL="0" indent="0">
              <a:buNone/>
            </a:pPr>
            <a:r>
              <a:rPr lang="ru-RU" dirty="0" err="1">
                <a:latin typeface="Times New Roman" panose="02020603050405020304" pitchFamily="18" charset="0"/>
                <a:cs typeface="Times New Roman" panose="02020603050405020304" pitchFamily="18" charset="0"/>
              </a:rPr>
              <a:t>Перифериялық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тіндер</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фарингальды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сақинаның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құрылымдары</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көкбауыр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жетілген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аймағ</a:t>
            </a:r>
            <a:r>
              <a:rPr lang="kk-KZ" dirty="0">
                <a:latin typeface="Times New Roman" panose="02020603050405020304" pitchFamily="18" charset="0"/>
                <a:cs typeface="Times New Roman" panose="02020603050405020304" pitchFamily="18" charset="0"/>
              </a:rPr>
              <a:t>ы 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дифференциациясы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иммуногенезі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мыналар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теріге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Scin-Assoelated</a:t>
            </a:r>
            <a:r>
              <a:rPr lang="en-US" dirty="0">
                <a:latin typeface="Times New Roman" panose="02020603050405020304" pitchFamily="18" charset="0"/>
                <a:cs typeface="Times New Roman" panose="02020603050405020304" pitchFamily="18" charset="0"/>
              </a:rPr>
              <a:t> Lymphoid </a:t>
            </a:r>
            <a:r>
              <a:rPr lang="ru-RU" dirty="0" err="1">
                <a:latin typeface="Times New Roman" panose="02020603050405020304" pitchFamily="18" charset="0"/>
                <a:cs typeface="Times New Roman" panose="02020603050405020304" pitchFamily="18" charset="0"/>
              </a:rPr>
              <a:t>ұлпасы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SALT); </a:t>
            </a:r>
            <a:r>
              <a:rPr lang="ru-RU" dirty="0" err="1">
                <a:latin typeface="Times New Roman" panose="02020603050405020304" pitchFamily="18" charset="0"/>
                <a:cs typeface="Times New Roman" panose="02020603050405020304" pitchFamily="18" charset="0"/>
              </a:rPr>
              <a:t>шырышты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қабықпен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Mucosus</a:t>
            </a:r>
            <a:r>
              <a:rPr lang="en-US" dirty="0">
                <a:latin typeface="Times New Roman" panose="02020603050405020304" pitchFamily="18" charset="0"/>
                <a:cs typeface="Times New Roman" panose="02020603050405020304" pitchFamily="18" charset="0"/>
              </a:rPr>
              <a:t>-Associated Lymphoid </a:t>
            </a:r>
            <a:r>
              <a:rPr lang="ru-RU" dirty="0" err="1">
                <a:latin typeface="Times New Roman" panose="02020603050405020304" pitchFamily="18" charset="0"/>
                <a:cs typeface="Times New Roman" panose="02020603050405020304" pitchFamily="18" charset="0"/>
              </a:rPr>
              <a:t>ұлпасы</a:t>
            </a:r>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MALT), </a:t>
            </a:r>
            <a:r>
              <a:rPr lang="ru-RU" dirty="0" err="1">
                <a:latin typeface="Times New Roman" panose="02020603050405020304" pitchFamily="18" charset="0"/>
                <a:cs typeface="Times New Roman" panose="02020603050405020304" pitchFamily="18" charset="0"/>
              </a:rPr>
              <a:t>асқазан-ішек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урогенитальды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трактаттар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жалғыз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фолликулалар</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бездері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Пейер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патчалары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Пейердің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бляшектері</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фолликулалары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қабырғасының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түзілімдері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люменінен</a:t>
            </a:r>
            <a:r>
              <a:rPr lang="ru-RU" dirty="0">
                <a:latin typeface="Times New Roman" panose="02020603050405020304" pitchFamily="18" charset="0"/>
                <a:cs typeface="Times New Roman" panose="02020603050405020304" pitchFamily="18" charset="0"/>
              </a:rPr>
              <a:t> эпителий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(М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Пейер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патчаларына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енеді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5688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A43E741-82FF-426B-954C-E16BCCBC28DA}"/>
              </a:ext>
            </a:extLst>
          </p:cNvPr>
          <p:cNvSpPr>
            <a:spLocks noGrp="1"/>
          </p:cNvSpPr>
          <p:nvPr>
            <p:ph idx="1"/>
          </p:nvPr>
        </p:nvSpPr>
        <p:spPr>
          <a:xfrm>
            <a:off x="838200" y="1030494"/>
            <a:ext cx="10515600" cy="4351338"/>
          </a:xfrm>
        </p:spPr>
        <p:txBody>
          <a:bodyPr>
            <a:normAutofit fontScale="92500"/>
          </a:bodyPr>
          <a:lstStyle/>
          <a:p>
            <a:pPr marL="0" indent="0">
              <a:buNone/>
            </a:pPr>
            <a:r>
              <a:rPr lang="ru-RU" sz="3600" dirty="0" err="1">
                <a:latin typeface="Times New Roman" panose="02020603050405020304" pitchFamily="18" charset="0"/>
                <a:cs typeface="Times New Roman" panose="02020603050405020304" pitchFamily="18" charset="0"/>
              </a:rPr>
              <a:t>Ағзалардың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иммундық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жауабы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лимфоидты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жүйелер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арқылы</a:t>
            </a:r>
            <a:r>
              <a:rPr lang="ru-RU" sz="3600" dirty="0">
                <a:latin typeface="Times New Roman" panose="02020603050405020304" pitchFamily="18" charset="0"/>
                <a:cs typeface="Times New Roman" panose="02020603050405020304" pitchFamily="18" charset="0"/>
              </a:rPr>
              <a:t> - иммунитет </a:t>
            </a:r>
            <a:r>
              <a:rPr lang="ru-RU" sz="3600" dirty="0" err="1">
                <a:latin typeface="Times New Roman" panose="02020603050405020304" pitchFamily="18" charset="0"/>
                <a:cs typeface="Times New Roman" panose="02020603050405020304" pitchFamily="18" charset="0"/>
              </a:rPr>
              <a:t>ағзасы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арқылы</a:t>
            </a:r>
            <a:r>
              <a:rPr lang="ru-RU"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ru-RU" sz="3600" dirty="0" err="1">
                <a:latin typeface="Times New Roman" panose="02020603050405020304" pitchFamily="18" charset="0"/>
                <a:cs typeface="Times New Roman" panose="02020603050405020304" pitchFamily="18" charset="0"/>
              </a:rPr>
              <a:t>ске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асады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жүред</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Лимфоид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жүйес</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орталық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шетк</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ағзалар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болып</a:t>
            </a:r>
            <a:r>
              <a:rPr lang="ru-RU" sz="3600" dirty="0">
                <a:latin typeface="Times New Roman" panose="02020603050405020304" pitchFamily="18" charset="0"/>
                <a:cs typeface="Times New Roman" panose="02020603050405020304" pitchFamily="18" charset="0"/>
              </a:rPr>
              <a:t> ж</a:t>
            </a:r>
            <a:r>
              <a:rPr lang="en-US" sz="3600" dirty="0" err="1">
                <a:latin typeface="Times New Roman" panose="02020603050405020304" pitchFamily="18" charset="0"/>
                <a:cs typeface="Times New Roman" panose="02020603050405020304" pitchFamily="18" charset="0"/>
              </a:rPr>
              <a:t>i</a:t>
            </a:r>
            <a:r>
              <a:rPr lang="ru-RU" sz="3600" dirty="0" err="1">
                <a:latin typeface="Times New Roman" panose="02020603050405020304" pitchFamily="18" charset="0"/>
                <a:cs typeface="Times New Roman" panose="02020603050405020304" pitchFamily="18" charset="0"/>
              </a:rPr>
              <a:t>ктелед</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Антителалардың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өңделу</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сенсибилизацияланған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лимфоцидтерд</a:t>
            </a:r>
            <a:r>
              <a:rPr lang="en-US" sz="3600" dirty="0" err="1">
                <a:latin typeface="Times New Roman" panose="02020603050405020304" pitchFamily="18" charset="0"/>
                <a:cs typeface="Times New Roman" panose="02020603050405020304" pitchFamily="18" charset="0"/>
              </a:rPr>
              <a:t>i</a:t>
            </a:r>
            <a:r>
              <a:rPr lang="ru-RU" sz="3600" dirty="0">
                <a:latin typeface="Times New Roman" panose="02020603050405020304" pitchFamily="18" charset="0"/>
                <a:cs typeface="Times New Roman" panose="02020603050405020304" pitchFamily="18" charset="0"/>
              </a:rPr>
              <a:t>ң </a:t>
            </a:r>
            <a:r>
              <a:rPr lang="kk-KZ" sz="3600" dirty="0">
                <a:latin typeface="Times New Roman" panose="02020603050405020304" pitchFamily="18" charset="0"/>
                <a:cs typeface="Times New Roman" panose="02020603050405020304" pitchFamily="18" charset="0"/>
              </a:rPr>
              <a:t>жи</a:t>
            </a:r>
            <a:r>
              <a:rPr lang="ru-RU" sz="3600" dirty="0" err="1">
                <a:latin typeface="Times New Roman" panose="02020603050405020304" pitchFamily="18" charset="0"/>
                <a:cs typeface="Times New Roman" panose="02020603050405020304" pitchFamily="18" charset="0"/>
              </a:rPr>
              <a:t>налуы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шетк</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ағзаларда</a:t>
            </a:r>
            <a:r>
              <a:rPr lang="ru-RU" sz="3600" dirty="0">
                <a:latin typeface="Times New Roman" panose="02020603050405020304" pitchFamily="18" charset="0"/>
                <a:cs typeface="Times New Roman" panose="02020603050405020304" pitchFamily="18" charset="0"/>
              </a:rPr>
              <a:t>, ал </a:t>
            </a:r>
            <a:r>
              <a:rPr lang="ru-RU" sz="3600" dirty="0" err="1">
                <a:latin typeface="Times New Roman" panose="02020603050405020304" pitchFamily="18" charset="0"/>
                <a:cs typeface="Times New Roman" panose="02020603050405020304" pitchFamily="18" charset="0"/>
              </a:rPr>
              <a:t>дамуы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атқару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қызмет</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орталық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ағзаға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байланысты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Иммундық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реакцияларды</a:t>
            </a:r>
            <a:r>
              <a:rPr lang="ru-RU"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ru-RU" sz="3600" dirty="0" err="1">
                <a:latin typeface="Times New Roman" panose="02020603050405020304" pitchFamily="18" charset="0"/>
                <a:cs typeface="Times New Roman" panose="02020603050405020304" pitchFamily="18" charset="0"/>
              </a:rPr>
              <a:t>ске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асырушы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жасушаларды</a:t>
            </a:r>
            <a:r>
              <a:rPr lang="ru-RU" sz="3600"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иммуноциттер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немесе</a:t>
            </a:r>
            <a:r>
              <a:rPr lang="ru-RU" sz="3600"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иммунокомпонентт</a:t>
            </a:r>
            <a:r>
              <a:rPr lang="en-US" sz="3600" b="1" dirty="0" err="1">
                <a:latin typeface="Times New Roman" panose="02020603050405020304" pitchFamily="18" charset="0"/>
                <a:cs typeface="Times New Roman" panose="02020603050405020304" pitchFamily="18" charset="0"/>
              </a:rPr>
              <a:t>i</a:t>
            </a:r>
            <a:r>
              <a:rPr lang="en-US"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жасушалар</a:t>
            </a:r>
            <a:r>
              <a:rPr lang="ru-RU" sz="3600" b="1"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деп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атайды</a:t>
            </a:r>
            <a:r>
              <a:rPr lang="ru-RU"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156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6A6E20-C388-465B-BF51-9FE703E7B8D3}"/>
              </a:ext>
            </a:extLst>
          </p:cNvPr>
          <p:cNvSpPr>
            <a:spLocks noGrp="1"/>
          </p:cNvSpPr>
          <p:nvPr>
            <p:ph type="title"/>
          </p:nvPr>
        </p:nvSpPr>
        <p:spPr/>
        <p:txBody>
          <a:bodyPr/>
          <a:lstStyle/>
          <a:p>
            <a:pPr algn="ctr"/>
            <a:r>
              <a:rPr lang="kk-KZ" b="1" dirty="0">
                <a:latin typeface="Times New Roman" panose="02020603050405020304" pitchFamily="18" charset="0"/>
                <a:cs typeface="Times New Roman" panose="02020603050405020304" pitchFamily="18" charset="0"/>
              </a:rPr>
              <a:t>Жоспар </a:t>
            </a:r>
            <a:endParaRPr lang="ru-RU"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81836506-1E45-4F3B-88F7-DF78FAB5ECE7}"/>
              </a:ext>
            </a:extLst>
          </p:cNvPr>
          <p:cNvSpPr>
            <a:spLocks noGrp="1"/>
          </p:cNvSpPr>
          <p:nvPr>
            <p:ph idx="1"/>
          </p:nvPr>
        </p:nvSpPr>
        <p:spPr/>
        <p:txBody>
          <a:bodyPr>
            <a:normAutofit/>
          </a:bodyPr>
          <a:lstStyle/>
          <a:p>
            <a:r>
              <a:rPr lang="kk-KZ" sz="3200" dirty="0" err="1">
                <a:latin typeface="Times New Roman" panose="02020603050405020304" pitchFamily="18" charset="0"/>
                <a:cs typeface="Times New Roman" panose="02020603050405020304" pitchFamily="18" charset="0"/>
              </a:rPr>
              <a:t>Лимфоидтық</a:t>
            </a:r>
            <a:r>
              <a:rPr lang="kk-KZ" sz="3200" dirty="0">
                <a:latin typeface="Times New Roman" panose="02020603050405020304" pitchFamily="18" charset="0"/>
                <a:cs typeface="Times New Roman" panose="02020603050405020304" pitchFamily="18" charset="0"/>
              </a:rPr>
              <a:t> ұлпа </a:t>
            </a:r>
          </a:p>
          <a:p>
            <a:r>
              <a:rPr lang="kk-KZ" sz="3200" dirty="0" err="1">
                <a:latin typeface="Times New Roman" panose="02020603050405020304" pitchFamily="18" charset="0"/>
                <a:cs typeface="Times New Roman" panose="02020603050405020304" pitchFamily="18" charset="0"/>
              </a:rPr>
              <a:t>Тимус</a:t>
            </a:r>
            <a:endParaRPr lang="kk-KZ" sz="3200" dirty="0">
              <a:latin typeface="Times New Roman" panose="02020603050405020304" pitchFamily="18" charset="0"/>
              <a:cs typeface="Times New Roman" panose="02020603050405020304" pitchFamily="18" charset="0"/>
            </a:endParaRPr>
          </a:p>
          <a:p>
            <a:r>
              <a:rPr lang="kk-KZ" sz="3200" dirty="0">
                <a:latin typeface="Times New Roman" panose="02020603050405020304" pitchFamily="18" charset="0"/>
                <a:cs typeface="Times New Roman" panose="02020603050405020304" pitchFamily="18" charset="0"/>
              </a:rPr>
              <a:t>Қызыл сүйек кемігі</a:t>
            </a:r>
          </a:p>
          <a:p>
            <a:r>
              <a:rPr lang="kk-KZ" sz="3200" dirty="0" err="1">
                <a:latin typeface="Times New Roman" panose="02020603050405020304" pitchFamily="18" charset="0"/>
                <a:cs typeface="Times New Roman" panose="02020603050405020304" pitchFamily="18" charset="0"/>
              </a:rPr>
              <a:t>Лимфоидтық</a:t>
            </a:r>
            <a:r>
              <a:rPr lang="kk-KZ" sz="3200" dirty="0">
                <a:latin typeface="Times New Roman" panose="02020603050405020304" pitchFamily="18" charset="0"/>
                <a:cs typeface="Times New Roman" panose="02020603050405020304" pitchFamily="18" charset="0"/>
              </a:rPr>
              <a:t> мүшелер</a:t>
            </a:r>
          </a:p>
          <a:p>
            <a:r>
              <a:rPr lang="kk-KZ" sz="3200" dirty="0" err="1">
                <a:latin typeface="Times New Roman" panose="02020603050405020304" pitchFamily="18" charset="0"/>
                <a:cs typeface="Times New Roman" panose="02020603050405020304" pitchFamily="18" charset="0"/>
              </a:rPr>
              <a:t>Лимфоидтық</a:t>
            </a:r>
            <a:r>
              <a:rPr lang="kk-KZ" sz="3200" dirty="0">
                <a:latin typeface="Times New Roman" panose="02020603050405020304" pitchFamily="18" charset="0"/>
                <a:cs typeface="Times New Roman" panose="02020603050405020304" pitchFamily="18" charset="0"/>
              </a:rPr>
              <a:t> мүшелердің қызметі мен маңызы</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6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00E38D6-814C-4B0C-91F2-149E6CB3831B}"/>
              </a:ext>
            </a:extLst>
          </p:cNvPr>
          <p:cNvSpPr>
            <a:spLocks noGrp="1"/>
          </p:cNvSpPr>
          <p:nvPr>
            <p:ph idx="1"/>
          </p:nvPr>
        </p:nvSpPr>
        <p:spPr>
          <a:xfrm>
            <a:off x="838200" y="914400"/>
            <a:ext cx="10515600" cy="5262563"/>
          </a:xfrm>
        </p:spPr>
        <p:txBody>
          <a:bodyPr>
            <a:normAutofit lnSpcReduction="10000"/>
          </a:bodyPr>
          <a:lstStyle/>
          <a:p>
            <a:pPr marL="0" indent="0">
              <a:buNone/>
            </a:pP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антигенн</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ң </a:t>
            </a:r>
            <a:r>
              <a:rPr lang="ru-RU" dirty="0" err="1">
                <a:latin typeface="Times New Roman" panose="02020603050405020304" pitchFamily="18" charset="0"/>
                <a:cs typeface="Times New Roman" panose="02020603050405020304" pitchFamily="18" charset="0"/>
              </a:rPr>
              <a:t>өте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мөлшер</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р</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лсе</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иммунологиялық</a:t>
            </a:r>
            <a:r>
              <a:rPr lang="ru-RU" b="1" dirty="0">
                <a:latin typeface="Times New Roman" panose="02020603050405020304" pitchFamily="18" charset="0"/>
                <a:cs typeface="Times New Roman" panose="02020603050405020304" pitchFamily="18" charset="0"/>
              </a:rPr>
              <a:t> паралич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иммунизацияның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вакцинациялаушы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дозасын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Иммунологиялық</a:t>
            </a:r>
            <a:r>
              <a:rPr lang="ru-RU" dirty="0">
                <a:latin typeface="Times New Roman" panose="02020603050405020304" pitchFamily="18" charset="0"/>
                <a:cs typeface="Times New Roman" panose="02020603050405020304" pitchFamily="18" charset="0"/>
              </a:rPr>
              <a:t> паралич антиген мен </a:t>
            </a:r>
            <a:r>
              <a:rPr lang="ru-RU" dirty="0" err="1">
                <a:latin typeface="Times New Roman" panose="02020603050405020304" pitchFamily="18" charset="0"/>
                <a:cs typeface="Times New Roman" panose="02020603050405020304" pitchFamily="18" charset="0"/>
              </a:rPr>
              <a:t>антителаның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ұзақ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салдарынан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жорамал</a:t>
            </a:r>
            <a:r>
              <a:rPr lang="ru-RU" dirty="0">
                <a:latin typeface="Times New Roman" panose="02020603050405020304" pitchFamily="18" charset="0"/>
                <a:cs typeface="Times New Roman" panose="02020603050405020304" pitchFamily="18" charset="0"/>
              </a:rPr>
              <a:t> бар. Осы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лимфоидты-макрофагальды</a:t>
            </a:r>
            <a:r>
              <a:rPr lang="ru-RU" dirty="0">
                <a:latin typeface="Times New Roman" panose="02020603050405020304" pitchFamily="18" charset="0"/>
                <a:cs typeface="Times New Roman" panose="02020603050405020304" pitchFamily="18" charset="0"/>
              </a:rPr>
              <a:t> система </a:t>
            </a:r>
            <a:r>
              <a:rPr lang="ru-RU" dirty="0" err="1">
                <a:latin typeface="Times New Roman" panose="02020603050405020304" pitchFamily="18" charset="0"/>
                <a:cs typeface="Times New Roman" panose="02020603050405020304" pitchFamily="18" charset="0"/>
              </a:rPr>
              <a:t>тежел</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п </a:t>
            </a:r>
            <a:r>
              <a:rPr lang="ru-RU" dirty="0" err="1">
                <a:latin typeface="Times New Roman" panose="02020603050405020304" pitchFamily="18" charset="0"/>
                <a:cs typeface="Times New Roman" panose="02020603050405020304" pitchFamily="18" charset="0"/>
              </a:rPr>
              <a:t>қалады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Антителалар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тамақтану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ионизациялық</a:t>
            </a:r>
            <a:r>
              <a:rPr lang="ru-RU" dirty="0">
                <a:latin typeface="Times New Roman" panose="02020603050405020304" pitchFamily="18" charset="0"/>
                <a:cs typeface="Times New Roman" panose="02020603050405020304" pitchFamily="18" charset="0"/>
              </a:rPr>
              <a:t> радиация, </a:t>
            </a:r>
            <a:r>
              <a:rPr lang="ru-RU" dirty="0" err="1">
                <a:latin typeface="Times New Roman" panose="02020603050405020304" pitchFamily="18" charset="0"/>
                <a:cs typeface="Times New Roman" panose="02020603050405020304" pitchFamily="18" charset="0"/>
              </a:rPr>
              <a:t>гормондардың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продукциялануы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салқындау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ысу</a:t>
            </a:r>
            <a:r>
              <a:rPr lang="ru-RU" dirty="0">
                <a:latin typeface="Times New Roman" panose="02020603050405020304" pitchFamily="18" charset="0"/>
                <a:cs typeface="Times New Roman" panose="02020603050405020304" pitchFamily="18" charset="0"/>
              </a:rPr>
              <a:t>, интоксикация </a:t>
            </a:r>
            <a:r>
              <a:rPr lang="ru-RU" dirty="0" err="1">
                <a:latin typeface="Times New Roman" panose="02020603050405020304" pitchFamily="18" charset="0"/>
                <a:cs typeface="Times New Roman" panose="02020603050405020304" pitchFamily="18" charset="0"/>
              </a:rPr>
              <a:t>үлкен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Аштықта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белок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лмеген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антитела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төмендейд</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Организмн</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ң гиповитаминоз </a:t>
            </a:r>
            <a:r>
              <a:rPr lang="ru-RU" dirty="0" err="1">
                <a:latin typeface="Times New Roman" panose="02020603050405020304" pitchFamily="18" charset="0"/>
                <a:cs typeface="Times New Roman" panose="02020603050405020304" pitchFamily="18" charset="0"/>
              </a:rPr>
              <a:t>кез</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антитела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нашарлайды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Инфекциялық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антителалардың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алдыңғы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емдеу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антибиотик </a:t>
            </a:r>
            <a:r>
              <a:rPr lang="ru-RU" dirty="0" err="1">
                <a:latin typeface="Times New Roman" panose="02020603050405020304" pitchFamily="18" charset="0"/>
                <a:cs typeface="Times New Roman" panose="02020603050405020304" pitchFamily="18" charset="0"/>
              </a:rPr>
              <a:t>пайдалану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кетед</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58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CCDB5A0-F440-4A8B-9CDD-A8F25BF84876}"/>
              </a:ext>
            </a:extLst>
          </p:cNvPr>
          <p:cNvSpPr/>
          <p:nvPr/>
        </p:nvSpPr>
        <p:spPr>
          <a:xfrm>
            <a:off x="0" y="2341099"/>
            <a:ext cx="6096000" cy="3785652"/>
          </a:xfrm>
          <a:prstGeom prst="rect">
            <a:avLst/>
          </a:prstGeom>
        </p:spPr>
        <p:txBody>
          <a:bodyPr>
            <a:spAutoFit/>
          </a:bodyPr>
          <a:lstStyle/>
          <a:p>
            <a:pPr marL="342900" indent="-342900">
              <a:buFont typeface="Wingdings" panose="05000000000000000000" pitchFamily="2" charset="2"/>
              <a:buChar char="Ø"/>
            </a:pPr>
            <a:r>
              <a:rPr lang="ru-RU" sz="2400" dirty="0"/>
              <a:t>Тимус </a:t>
            </a:r>
            <a:r>
              <a:rPr lang="ru-RU" sz="2400" dirty="0" err="1"/>
              <a:t>гипоплазиясы-тимоциттері</a:t>
            </a:r>
            <a:r>
              <a:rPr lang="ru-RU" sz="2400" dirty="0"/>
              <a:t> </a:t>
            </a:r>
            <a:r>
              <a:rPr lang="ru-RU" sz="2400" dirty="0" err="1"/>
              <a:t>жоқ</a:t>
            </a:r>
            <a:r>
              <a:rPr lang="ru-RU" sz="2400" dirty="0"/>
              <a:t> </a:t>
            </a:r>
            <a:r>
              <a:rPr lang="ru-RU" sz="2400" dirty="0" err="1"/>
              <a:t>кішкентай</a:t>
            </a:r>
            <a:r>
              <a:rPr lang="ru-RU" sz="2400" dirty="0"/>
              <a:t> </a:t>
            </a:r>
            <a:r>
              <a:rPr lang="ru-RU" sz="2400" dirty="0" err="1"/>
              <a:t>эпителийлі-эмбриональды</a:t>
            </a:r>
            <a:r>
              <a:rPr lang="ru-RU" sz="2400" dirty="0"/>
              <a:t> тимус.</a:t>
            </a:r>
          </a:p>
          <a:p>
            <a:pPr marL="342900" indent="-342900">
              <a:buFont typeface="Wingdings" panose="05000000000000000000" pitchFamily="2" charset="2"/>
              <a:buChar char="Ø"/>
            </a:pPr>
            <a:r>
              <a:rPr lang="ru-RU" sz="2400" dirty="0"/>
              <a:t>Лимфа </a:t>
            </a:r>
            <a:r>
              <a:rPr lang="ru-RU" sz="2400" dirty="0" err="1"/>
              <a:t>түйіндерінде</a:t>
            </a:r>
            <a:r>
              <a:rPr lang="ru-RU" sz="2400" dirty="0"/>
              <a:t> </a:t>
            </a:r>
            <a:r>
              <a:rPr lang="ru-RU" sz="2400" dirty="0" err="1"/>
              <a:t>және</a:t>
            </a:r>
            <a:r>
              <a:rPr lang="ru-RU" sz="2400" dirty="0"/>
              <a:t> </a:t>
            </a:r>
            <a:r>
              <a:rPr lang="ru-RU" sz="2400" dirty="0" err="1"/>
              <a:t>көкбауырда</a:t>
            </a:r>
            <a:r>
              <a:rPr lang="ru-RU" sz="2400" dirty="0"/>
              <a:t> </a:t>
            </a:r>
            <a:r>
              <a:rPr lang="ru-RU" sz="2400" dirty="0" err="1"/>
              <a:t>лимфоциттердің</a:t>
            </a:r>
            <a:r>
              <a:rPr lang="ru-RU" sz="2400" dirty="0"/>
              <a:t> </a:t>
            </a:r>
            <a:r>
              <a:rPr lang="ru-RU" sz="2400" dirty="0" err="1"/>
              <a:t>болмауы</a:t>
            </a:r>
            <a:r>
              <a:rPr lang="ru-RU" sz="2400" dirty="0"/>
              <a:t>. </a:t>
            </a:r>
          </a:p>
          <a:p>
            <a:pPr marL="342900" indent="-342900">
              <a:buFont typeface="Wingdings" panose="05000000000000000000" pitchFamily="2" charset="2"/>
              <a:buChar char="Ø"/>
            </a:pPr>
            <a:r>
              <a:rPr lang="ru-RU" sz="2400" dirty="0" err="1"/>
              <a:t>Лимфопения</a:t>
            </a:r>
            <a:r>
              <a:rPr lang="ru-RU" sz="2400" dirty="0"/>
              <a:t>.</a:t>
            </a:r>
          </a:p>
          <a:p>
            <a:pPr marL="342900" indent="-342900">
              <a:buFont typeface="Wingdings" panose="05000000000000000000" pitchFamily="2" charset="2"/>
              <a:buChar char="Ø"/>
            </a:pPr>
            <a:r>
              <a:rPr lang="ru-RU" sz="2400" dirty="0" err="1"/>
              <a:t>Өмірдің</a:t>
            </a:r>
            <a:r>
              <a:rPr lang="ru-RU" sz="2400" dirty="0"/>
              <a:t> </a:t>
            </a:r>
            <a:r>
              <a:rPr lang="en-US" sz="2400" dirty="0"/>
              <a:t>III </a:t>
            </a:r>
            <a:r>
              <a:rPr lang="ru-RU" sz="2400" dirty="0" err="1"/>
              <a:t>жылында</a:t>
            </a:r>
            <a:r>
              <a:rPr lang="ru-RU" sz="2400" dirty="0"/>
              <a:t> </a:t>
            </a:r>
            <a:r>
              <a:rPr lang="ru-RU" sz="2400" dirty="0" err="1"/>
              <a:t>балалардың</a:t>
            </a:r>
            <a:r>
              <a:rPr lang="ru-RU" sz="2400" dirty="0"/>
              <a:t> </a:t>
            </a:r>
            <a:r>
              <a:rPr lang="ru-RU" sz="2400" dirty="0" err="1"/>
              <a:t>өлімімен</a:t>
            </a:r>
            <a:r>
              <a:rPr lang="ru-RU" sz="2400" dirty="0"/>
              <a:t> </a:t>
            </a:r>
            <a:r>
              <a:rPr lang="ru-RU" sz="2400" dirty="0" err="1"/>
              <a:t>қайталанатын</a:t>
            </a:r>
            <a:r>
              <a:rPr lang="ru-RU" sz="2400" dirty="0"/>
              <a:t> </a:t>
            </a:r>
            <a:r>
              <a:rPr lang="ru-RU" sz="2400" dirty="0" err="1"/>
              <a:t>бактериялық</a:t>
            </a:r>
            <a:r>
              <a:rPr lang="ru-RU" sz="2400" dirty="0"/>
              <a:t>, </a:t>
            </a:r>
            <a:r>
              <a:rPr lang="ru-RU" sz="2400" dirty="0" err="1"/>
              <a:t>вирустық</a:t>
            </a:r>
            <a:r>
              <a:rPr lang="ru-RU" sz="2400" dirty="0"/>
              <a:t> </a:t>
            </a:r>
            <a:r>
              <a:rPr lang="ru-RU" sz="2400" dirty="0" err="1"/>
              <a:t>және</a:t>
            </a:r>
            <a:r>
              <a:rPr lang="ru-RU" sz="2400" dirty="0"/>
              <a:t> </a:t>
            </a:r>
            <a:r>
              <a:rPr lang="ru-RU" sz="2400" dirty="0" err="1"/>
              <a:t>саңырауқұлақ</a:t>
            </a:r>
            <a:r>
              <a:rPr lang="ru-RU" sz="2400" dirty="0"/>
              <a:t> </a:t>
            </a:r>
            <a:r>
              <a:rPr lang="ru-RU" sz="2400" dirty="0" err="1"/>
              <a:t>инфекциялары</a:t>
            </a:r>
            <a:r>
              <a:rPr lang="ru-RU" sz="2400" dirty="0"/>
              <a:t>.</a:t>
            </a:r>
          </a:p>
        </p:txBody>
      </p:sp>
      <p:sp>
        <p:nvSpPr>
          <p:cNvPr id="3" name="Прямоугольник 2">
            <a:extLst>
              <a:ext uri="{FF2B5EF4-FFF2-40B4-BE49-F238E27FC236}">
                <a16:creationId xmlns:a16="http://schemas.microsoft.com/office/drawing/2014/main" xmlns="" id="{5134AC10-68C2-4CEB-A4E0-06A95205DF56}"/>
              </a:ext>
            </a:extLst>
          </p:cNvPr>
          <p:cNvSpPr/>
          <p:nvPr/>
        </p:nvSpPr>
        <p:spPr>
          <a:xfrm>
            <a:off x="1089991" y="390059"/>
            <a:ext cx="10012017" cy="954107"/>
          </a:xfrm>
          <a:prstGeom prst="rect">
            <a:avLst/>
          </a:prstGeom>
        </p:spPr>
        <p:txBody>
          <a:bodyPr wrap="square">
            <a:spAutoFit/>
          </a:bodyPr>
          <a:lstStyle/>
          <a:p>
            <a:pPr algn="ctr"/>
            <a:r>
              <a:rPr lang="ru-RU" sz="2800" dirty="0" err="1">
                <a:ln w="0"/>
                <a:solidFill>
                  <a:schemeClr val="accent1"/>
                </a:solidFill>
                <a:effectLst>
                  <a:outerShdw blurRad="38100" dist="25400" dir="5400000" algn="ctr" rotWithShape="0">
                    <a:srgbClr val="6E747A">
                      <a:alpha val="43000"/>
                    </a:srgbClr>
                  </a:outerShdw>
                </a:effectLst>
              </a:rPr>
              <a:t>Жасушалық</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және</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гуморальдық</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иммунитеттің</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жетіспеушілігімен</a:t>
            </a:r>
            <a:r>
              <a:rPr lang="ru-RU" sz="2800" dirty="0">
                <a:ln w="0"/>
                <a:solidFill>
                  <a:schemeClr val="accent1"/>
                </a:solidFill>
                <a:effectLst>
                  <a:outerShdw blurRad="38100" dist="25400" dir="5400000" algn="ctr" rotWithShape="0">
                    <a:srgbClr val="6E747A">
                      <a:alpha val="43000"/>
                    </a:srgbClr>
                  </a:outerShdw>
                </a:effectLst>
              </a:rPr>
              <a:t> </a:t>
            </a:r>
            <a:r>
              <a:rPr lang="ru-RU" sz="2800" dirty="0" err="1">
                <a:ln w="0"/>
                <a:solidFill>
                  <a:schemeClr val="accent1"/>
                </a:solidFill>
                <a:effectLst>
                  <a:outerShdw blurRad="38100" dist="25400" dir="5400000" algn="ctr" rotWithShape="0">
                    <a:srgbClr val="6E747A">
                      <a:alpha val="43000"/>
                    </a:srgbClr>
                  </a:outerShdw>
                </a:effectLst>
              </a:rPr>
              <a:t>біріктірілген</a:t>
            </a:r>
            <a:r>
              <a:rPr lang="ru-RU" sz="2800" dirty="0">
                <a:ln w="0"/>
                <a:solidFill>
                  <a:schemeClr val="accent1"/>
                </a:solidFill>
                <a:effectLst>
                  <a:outerShdw blurRad="38100" dist="25400" dir="5400000" algn="ctr" rotWithShape="0">
                    <a:srgbClr val="6E747A">
                      <a:alpha val="43000"/>
                    </a:srgbClr>
                  </a:outerShdw>
                </a:effectLst>
              </a:rPr>
              <a:t> иммунитет </a:t>
            </a:r>
            <a:r>
              <a:rPr lang="ru-RU" sz="2800" dirty="0" err="1">
                <a:ln w="0"/>
                <a:solidFill>
                  <a:schemeClr val="accent1"/>
                </a:solidFill>
                <a:effectLst>
                  <a:outerShdw blurRad="38100" dist="25400" dir="5400000" algn="ctr" rotWithShape="0">
                    <a:srgbClr val="6E747A">
                      <a:alpha val="43000"/>
                    </a:srgbClr>
                  </a:outerShdw>
                </a:effectLst>
              </a:rPr>
              <a:t>тапшылығы</a:t>
            </a:r>
            <a:r>
              <a:rPr lang="ru-RU" sz="2800" dirty="0">
                <a:ln w="0"/>
                <a:solidFill>
                  <a:schemeClr val="accent1"/>
                </a:solidFill>
                <a:effectLst>
                  <a:outerShdw blurRad="38100" dist="25400" dir="5400000" algn="ctr" rotWithShape="0">
                    <a:srgbClr val="6E747A">
                      <a:alpha val="43000"/>
                    </a:srgbClr>
                  </a:outerShdw>
                </a:effectLst>
              </a:rPr>
              <a:t> </a:t>
            </a:r>
          </a:p>
        </p:txBody>
      </p:sp>
      <p:pic>
        <p:nvPicPr>
          <p:cNvPr id="2050" name="Picture 2" descr="Вилочковая железа презентация, доклад">
            <a:extLst>
              <a:ext uri="{FF2B5EF4-FFF2-40B4-BE49-F238E27FC236}">
                <a16:creationId xmlns:a16="http://schemas.microsoft.com/office/drawing/2014/main" xmlns="" id="{B4584D53-6FAA-4362-8B3F-DB03DF515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09" t="12118" r="5739" b="4198"/>
          <a:stretch/>
        </p:blipFill>
        <p:spPr bwMode="auto">
          <a:xfrm>
            <a:off x="5512904" y="1564337"/>
            <a:ext cx="6679096" cy="478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5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Тимус (айырша без) қазақша | Қазақша медицина">
            <a:extLst>
              <a:ext uri="{FF2B5EF4-FFF2-40B4-BE49-F238E27FC236}">
                <a16:creationId xmlns:a16="http://schemas.microsoft.com/office/drawing/2014/main" xmlns="" id="{F13A7DFE-39B1-4E10-8534-25CCD53DA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803" y="43277"/>
            <a:ext cx="8933414" cy="677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40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1DBDBA-44FA-40CB-9999-ADF027828E9B}"/>
              </a:ext>
            </a:extLst>
          </p:cNvPr>
          <p:cNvSpPr>
            <a:spLocks noGrp="1"/>
          </p:cNvSpPr>
          <p:nvPr>
            <p:ph type="ctrTitle"/>
          </p:nvPr>
        </p:nvSpPr>
        <p:spPr>
          <a:xfrm>
            <a:off x="1524000" y="357808"/>
            <a:ext cx="9144000" cy="978798"/>
          </a:xfrm>
        </p:spPr>
        <p:txBody>
          <a:bodyPr/>
          <a:lstStyle/>
          <a:p>
            <a:r>
              <a:rPr lang="kk-KZ" dirty="0"/>
              <a:t>Тимома</a:t>
            </a:r>
            <a:endParaRPr lang="ru-RU" dirty="0"/>
          </a:p>
        </p:txBody>
      </p:sp>
      <p:sp>
        <p:nvSpPr>
          <p:cNvPr id="3" name="Подзаголовок 2">
            <a:extLst>
              <a:ext uri="{FF2B5EF4-FFF2-40B4-BE49-F238E27FC236}">
                <a16:creationId xmlns:a16="http://schemas.microsoft.com/office/drawing/2014/main" xmlns="" id="{6F152820-0D4E-428C-B503-2B854242479A}"/>
              </a:ext>
            </a:extLst>
          </p:cNvPr>
          <p:cNvSpPr>
            <a:spLocks noGrp="1"/>
          </p:cNvSpPr>
          <p:nvPr>
            <p:ph type="subTitle" idx="1"/>
          </p:nvPr>
        </p:nvSpPr>
        <p:spPr>
          <a:xfrm>
            <a:off x="834888" y="1506158"/>
            <a:ext cx="10840278" cy="4675982"/>
          </a:xfrm>
        </p:spPr>
        <p:txBody>
          <a:bodyPr>
            <a:normAutofit lnSpcReduction="10000"/>
          </a:bodyPr>
          <a:lstStyle/>
          <a:p>
            <a:pPr algn="l"/>
            <a:r>
              <a:rPr lang="kk-KZ" dirty="0"/>
              <a:t>Тимоманың жалпы атауы жоғарғы медиастинада, төс сүйегінің артында орналасқан тимус безінің лимфа тінінде ісік пайда болуынан пайда болатын бірқатар ауруларды білдіреді. Жағдайлардың едәуір бөлігі аурудың қатерсіз ағымымен белгіленеді, бірақ сонымен бірге метастаздардың қоршаған тіндерге, лимфа түйіндеріне және көрші органдарға таралу қаупі сақталады.Плевра мен перикардтың өнуі 30% — да, ал терең метастаз пациенттердің 5% байқалады. Ауруға ерлер де, әйелдер де шамамен бірдей арақатынаста әсер етеді. Тимома диагнозы қойылған науқастардың орташа жасы 40 пен 60 жас аралығында. Егде жаста тимустың толық дерлік инволюциясы және оның функционалдығының жоғалуы байқалады.Жасушалар біртіндеп май тінімен ауыстырылады. Тимус безінің қатерлі ісігінің себебі нақты белгісіз. Негізгі рөл сыртқы ортаның жағымсыз факторларына (канцерогендерге), радиациялық әсерге, иммунитеттің жалпы жағдайына, жарақаттарға, хирургиялық операцияларға және жұқпалы ауруларға беріледі.</a:t>
            </a:r>
          </a:p>
        </p:txBody>
      </p:sp>
    </p:spTree>
    <p:extLst>
      <p:ext uri="{BB962C8B-B14F-4D97-AF65-F5344CB8AC3E}">
        <p14:creationId xmlns:p14="http://schemas.microsoft.com/office/powerpoint/2010/main" val="76167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Тимома (Симптомы): Лечение, Диагностика, Консультация, Отзывы. Цены в  Украине | TomoClinic">
            <a:extLst>
              <a:ext uri="{FF2B5EF4-FFF2-40B4-BE49-F238E27FC236}">
                <a16:creationId xmlns:a16="http://schemas.microsoft.com/office/drawing/2014/main" xmlns="" id="{520E718A-66CD-4A84-ABAC-BD9F03FB1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3" r="2417"/>
          <a:stretch/>
        </p:blipFill>
        <p:spPr bwMode="auto">
          <a:xfrm>
            <a:off x="-25159" y="477078"/>
            <a:ext cx="4399722" cy="53244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Рак тимуса: симптомы, диагностика и способы лечения | Booking Health">
            <a:extLst>
              <a:ext uri="{FF2B5EF4-FFF2-40B4-BE49-F238E27FC236}">
                <a16:creationId xmlns:a16="http://schemas.microsoft.com/office/drawing/2014/main" xmlns="" id="{DB103B17-A811-4F86-A012-2D40E07312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561" y="44805"/>
            <a:ext cx="4072002" cy="33841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Стадирование тимомы — 24Radiology.ru">
            <a:extLst>
              <a:ext uri="{FF2B5EF4-FFF2-40B4-BE49-F238E27FC236}">
                <a16:creationId xmlns:a16="http://schemas.microsoft.com/office/drawing/2014/main" xmlns="" id="{9D4A23A9-B6DB-4118-8ECC-369125160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211" y="0"/>
            <a:ext cx="3799789" cy="37997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Веретеноклеточная тимома / Интересный случай / Medicine Live">
            <a:extLst>
              <a:ext uri="{FF2B5EF4-FFF2-40B4-BE49-F238E27FC236}">
                <a16:creationId xmlns:a16="http://schemas.microsoft.com/office/drawing/2014/main" xmlns="" id="{956D100D-FA7B-4483-BB9F-9CFAA35AE1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44211"/>
          <a:stretch/>
        </p:blipFill>
        <p:spPr bwMode="auto">
          <a:xfrm>
            <a:off x="4473748" y="3869012"/>
            <a:ext cx="5543550" cy="28100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Веретеноклеточная тимома / Интересный случай / Medicine Live">
            <a:extLst>
              <a:ext uri="{FF2B5EF4-FFF2-40B4-BE49-F238E27FC236}">
                <a16:creationId xmlns:a16="http://schemas.microsoft.com/office/drawing/2014/main" xmlns="" id="{D0183AFE-D2EC-43A3-AC3E-45E354E61D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0" t="52693"/>
          <a:stretch/>
        </p:blipFill>
        <p:spPr bwMode="auto">
          <a:xfrm rot="16200000">
            <a:off x="9679982" y="4274137"/>
            <a:ext cx="2923360" cy="21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61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74EC8F7-9DFA-4CBC-B66B-1582552EED8D}"/>
              </a:ext>
            </a:extLst>
          </p:cNvPr>
          <p:cNvSpPr>
            <a:spLocks noGrp="1"/>
          </p:cNvSpPr>
          <p:nvPr>
            <p:ph type="ctrTitle"/>
          </p:nvPr>
        </p:nvSpPr>
        <p:spPr>
          <a:xfrm>
            <a:off x="1630017" y="384311"/>
            <a:ext cx="9144000" cy="899285"/>
          </a:xfrm>
        </p:spPr>
        <p:txBody>
          <a:bodyPr>
            <a:normAutofit fontScale="90000"/>
          </a:bodyPr>
          <a:lstStyle/>
          <a:p>
            <a:r>
              <a:rPr lang="kk-KZ" dirty="0"/>
              <a:t>Тимомегалия</a:t>
            </a:r>
            <a:endParaRPr lang="ru-RU" dirty="0"/>
          </a:p>
        </p:txBody>
      </p:sp>
      <p:sp>
        <p:nvSpPr>
          <p:cNvPr id="3" name="Подзаголовок 2">
            <a:extLst>
              <a:ext uri="{FF2B5EF4-FFF2-40B4-BE49-F238E27FC236}">
                <a16:creationId xmlns:a16="http://schemas.microsoft.com/office/drawing/2014/main" xmlns="" id="{E52D7163-521B-44E0-AFB9-21860436152E}"/>
              </a:ext>
            </a:extLst>
          </p:cNvPr>
          <p:cNvSpPr>
            <a:spLocks noGrp="1"/>
          </p:cNvSpPr>
          <p:nvPr>
            <p:ph type="subTitle" idx="1"/>
          </p:nvPr>
        </p:nvSpPr>
        <p:spPr>
          <a:xfrm>
            <a:off x="503583" y="1667221"/>
            <a:ext cx="11277600" cy="1102483"/>
          </a:xfrm>
        </p:spPr>
        <p:txBody>
          <a:bodyPr>
            <a:normAutofit/>
          </a:bodyPr>
          <a:lstStyle/>
          <a:p>
            <a:pPr algn="just"/>
            <a:r>
              <a:rPr lang="ru-RU" sz="1800" dirty="0" err="1"/>
              <a:t>Тимомегалия</a:t>
            </a:r>
            <a:r>
              <a:rPr lang="ru-RU" sz="1800" dirty="0"/>
              <a:t>-тимус </a:t>
            </a:r>
            <a:r>
              <a:rPr lang="ru-RU" sz="1800" dirty="0" err="1"/>
              <a:t>безінің</a:t>
            </a:r>
            <a:r>
              <a:rPr lang="ru-RU" sz="1800" dirty="0"/>
              <a:t> </a:t>
            </a:r>
            <a:r>
              <a:rPr lang="ru-RU" sz="1800" dirty="0" err="1"/>
              <a:t>көлемі</a:t>
            </a:r>
            <a:r>
              <a:rPr lang="ru-RU" sz="1800" dirty="0"/>
              <a:t> мен </a:t>
            </a:r>
            <a:r>
              <a:rPr lang="ru-RU" sz="1800" dirty="0" err="1"/>
              <a:t>салмағының</a:t>
            </a:r>
            <a:r>
              <a:rPr lang="ru-RU" sz="1800" dirty="0"/>
              <a:t> </a:t>
            </a:r>
            <a:r>
              <a:rPr lang="ru-RU" sz="1800" dirty="0" err="1"/>
              <a:t>жоғарылауы</a:t>
            </a:r>
            <a:r>
              <a:rPr lang="ru-RU" sz="1800" dirty="0"/>
              <a:t>. </a:t>
            </a:r>
            <a:r>
              <a:rPr lang="ru-RU" sz="1800" dirty="0" err="1"/>
              <a:t>Бұл</a:t>
            </a:r>
            <a:r>
              <a:rPr lang="ru-RU" sz="1800" dirty="0"/>
              <a:t> ауру </a:t>
            </a:r>
            <a:r>
              <a:rPr lang="ru-RU" sz="1800" dirty="0" err="1"/>
              <a:t>көбінесе</a:t>
            </a:r>
            <a:r>
              <a:rPr lang="ru-RU" sz="1800" dirty="0"/>
              <a:t> </a:t>
            </a:r>
            <a:r>
              <a:rPr lang="ru-RU" sz="1800" dirty="0" err="1"/>
              <a:t>үш</a:t>
            </a:r>
            <a:r>
              <a:rPr lang="ru-RU" sz="1800" dirty="0"/>
              <a:t> </a:t>
            </a:r>
            <a:r>
              <a:rPr lang="ru-RU" sz="1800" dirty="0" err="1"/>
              <a:t>жасқа</a:t>
            </a:r>
            <a:r>
              <a:rPr lang="ru-RU" sz="1800" dirty="0"/>
              <a:t> </a:t>
            </a:r>
            <a:r>
              <a:rPr lang="ru-RU" sz="1800" dirty="0" err="1"/>
              <a:t>дейінгі</a:t>
            </a:r>
            <a:r>
              <a:rPr lang="ru-RU" sz="1800" dirty="0"/>
              <a:t> </a:t>
            </a:r>
            <a:r>
              <a:rPr lang="ru-RU" sz="1800" dirty="0" err="1"/>
              <a:t>кішкентай</a:t>
            </a:r>
            <a:r>
              <a:rPr lang="ru-RU" sz="1800" dirty="0"/>
              <a:t> </a:t>
            </a:r>
            <a:r>
              <a:rPr lang="ru-RU" sz="1800" dirty="0" err="1"/>
              <a:t>балаларға</a:t>
            </a:r>
            <a:r>
              <a:rPr lang="ru-RU" sz="1800" dirty="0"/>
              <a:t> </a:t>
            </a:r>
            <a:r>
              <a:rPr lang="ru-RU" sz="1800" dirty="0" err="1"/>
              <a:t>әсер</a:t>
            </a:r>
            <a:r>
              <a:rPr lang="ru-RU" sz="1800" dirty="0"/>
              <a:t> </a:t>
            </a:r>
            <a:r>
              <a:rPr lang="ru-RU" sz="1800" dirty="0" err="1"/>
              <a:t>етеді</a:t>
            </a:r>
            <a:r>
              <a:rPr lang="ru-RU" sz="1800" dirty="0"/>
              <a:t>, ал </a:t>
            </a:r>
            <a:r>
              <a:rPr lang="ru-RU" sz="1800" dirty="0" err="1"/>
              <a:t>үлкендерде</a:t>
            </a:r>
            <a:r>
              <a:rPr lang="ru-RU" sz="1800" dirty="0"/>
              <a:t> </a:t>
            </a:r>
            <a:r>
              <a:rPr lang="ru-RU" sz="1800" dirty="0" err="1"/>
              <a:t>сирек</a:t>
            </a:r>
            <a:r>
              <a:rPr lang="ru-RU" sz="1800" dirty="0"/>
              <a:t> </a:t>
            </a:r>
            <a:r>
              <a:rPr lang="ru-RU" sz="1800" dirty="0" err="1"/>
              <a:t>кездеседі</a:t>
            </a:r>
            <a:r>
              <a:rPr lang="ru-RU" sz="1800" dirty="0"/>
              <a:t>. </a:t>
            </a:r>
            <a:r>
              <a:rPr lang="ru-RU" sz="1800" dirty="0" err="1"/>
              <a:t>Егер</a:t>
            </a:r>
            <a:r>
              <a:rPr lang="ru-RU" sz="1800" dirty="0"/>
              <a:t> </a:t>
            </a:r>
            <a:r>
              <a:rPr lang="ru-RU" sz="1800" dirty="0" err="1"/>
              <a:t>балаға</a:t>
            </a:r>
            <a:r>
              <a:rPr lang="ru-RU" sz="1800" dirty="0"/>
              <a:t> осы патология </a:t>
            </a:r>
            <a:r>
              <a:rPr lang="ru-RU" sz="1800" dirty="0" err="1"/>
              <a:t>әсер</a:t>
            </a:r>
            <a:r>
              <a:rPr lang="ru-RU" sz="1800" dirty="0"/>
              <a:t> </a:t>
            </a:r>
            <a:r>
              <a:rPr lang="ru-RU" sz="1800" dirty="0" err="1"/>
              <a:t>етсе</a:t>
            </a:r>
            <a:r>
              <a:rPr lang="ru-RU" sz="1800" dirty="0"/>
              <a:t>, </a:t>
            </a:r>
            <a:r>
              <a:rPr lang="ru-RU" sz="1800" dirty="0" err="1"/>
              <a:t>онда</a:t>
            </a:r>
            <a:r>
              <a:rPr lang="ru-RU" sz="1800" dirty="0"/>
              <a:t> </a:t>
            </a:r>
            <a:r>
              <a:rPr lang="ru-RU" sz="1800" dirty="0" err="1"/>
              <a:t>болашақта</a:t>
            </a:r>
            <a:r>
              <a:rPr lang="ru-RU" sz="1800" dirty="0"/>
              <a:t> </a:t>
            </a:r>
            <a:r>
              <a:rPr lang="ru-RU" sz="1800" dirty="0" err="1"/>
              <a:t>эндокриндік</a:t>
            </a:r>
            <a:r>
              <a:rPr lang="ru-RU" sz="1800" dirty="0"/>
              <a:t> </a:t>
            </a:r>
            <a:r>
              <a:rPr lang="ru-RU" sz="1800" dirty="0" err="1"/>
              <a:t>жүйенің</a:t>
            </a:r>
            <a:r>
              <a:rPr lang="ru-RU" sz="1800" dirty="0"/>
              <a:t> </a:t>
            </a:r>
            <a:r>
              <a:rPr lang="ru-RU" sz="1800" dirty="0" err="1"/>
              <a:t>бұзылуы</a:t>
            </a:r>
            <a:r>
              <a:rPr lang="ru-RU" sz="1800" dirty="0"/>
              <a:t>, </a:t>
            </a:r>
            <a:r>
              <a:rPr lang="ru-RU" sz="1800" dirty="0" err="1"/>
              <a:t>аллергиялық</a:t>
            </a:r>
            <a:r>
              <a:rPr lang="ru-RU" sz="1800" dirty="0"/>
              <a:t> </a:t>
            </a:r>
            <a:r>
              <a:rPr lang="ru-RU" sz="1800" dirty="0" err="1"/>
              <a:t>реакциялар</a:t>
            </a:r>
            <a:r>
              <a:rPr lang="ru-RU" sz="1800" dirty="0"/>
              <a:t>, онкология </a:t>
            </a:r>
            <a:r>
              <a:rPr lang="ru-RU" sz="1800" dirty="0" err="1"/>
              <a:t>немесе</a:t>
            </a:r>
            <a:r>
              <a:rPr lang="ru-RU" sz="1800" dirty="0"/>
              <a:t> </a:t>
            </a:r>
            <a:r>
              <a:rPr lang="ru-RU" sz="1800" dirty="0" err="1"/>
              <a:t>аутоиммунды</a:t>
            </a:r>
            <a:r>
              <a:rPr lang="ru-RU" sz="1800" dirty="0"/>
              <a:t> </a:t>
            </a:r>
            <a:r>
              <a:rPr lang="ru-RU" sz="1800" dirty="0" err="1"/>
              <a:t>аурулар</a:t>
            </a:r>
            <a:r>
              <a:rPr lang="ru-RU" sz="1800" dirty="0"/>
              <a:t> </a:t>
            </a:r>
            <a:r>
              <a:rPr lang="ru-RU" sz="1800" dirty="0" err="1"/>
              <a:t>пайда</a:t>
            </a:r>
            <a:r>
              <a:rPr lang="ru-RU" sz="1800" dirty="0"/>
              <a:t> </a:t>
            </a:r>
            <a:r>
              <a:rPr lang="ru-RU" sz="1800" dirty="0" err="1"/>
              <a:t>болуы</a:t>
            </a:r>
            <a:r>
              <a:rPr lang="ru-RU" sz="1800" dirty="0"/>
              <a:t> </a:t>
            </a:r>
            <a:r>
              <a:rPr lang="ru-RU" sz="1800" dirty="0" err="1"/>
              <a:t>мүмкін</a:t>
            </a:r>
            <a:r>
              <a:rPr lang="ru-RU" sz="1800" dirty="0"/>
              <a:t>. </a:t>
            </a:r>
            <a:r>
              <a:rPr lang="ru-RU" sz="1800" dirty="0" err="1"/>
              <a:t>Осыған</a:t>
            </a:r>
            <a:r>
              <a:rPr lang="ru-RU" sz="1800" dirty="0"/>
              <a:t> </a:t>
            </a:r>
            <a:r>
              <a:rPr lang="ru-RU" sz="1800" dirty="0" err="1"/>
              <a:t>байланысты</a:t>
            </a:r>
            <a:r>
              <a:rPr lang="ru-RU" sz="1800" dirty="0"/>
              <a:t> </a:t>
            </a:r>
            <a:r>
              <a:rPr lang="ru-RU" sz="1800" dirty="0" err="1"/>
              <a:t>баламен</a:t>
            </a:r>
            <a:r>
              <a:rPr lang="ru-RU" sz="1800" dirty="0"/>
              <a:t> </a:t>
            </a:r>
            <a:r>
              <a:rPr lang="ru-RU" sz="1800" dirty="0" err="1"/>
              <a:t>мезгіл-мезгіл</a:t>
            </a:r>
            <a:r>
              <a:rPr lang="ru-RU" sz="1800" dirty="0"/>
              <a:t> педиатр мен </a:t>
            </a:r>
            <a:r>
              <a:rPr lang="ru-RU" sz="1800" dirty="0" err="1"/>
              <a:t>аллергологқа</a:t>
            </a:r>
            <a:r>
              <a:rPr lang="ru-RU" sz="1800" dirty="0"/>
              <a:t> бару </a:t>
            </a:r>
            <a:r>
              <a:rPr lang="ru-RU" sz="1800" dirty="0" err="1"/>
              <a:t>керек</a:t>
            </a:r>
            <a:r>
              <a:rPr lang="ru-RU" sz="1800" dirty="0"/>
              <a:t>.</a:t>
            </a:r>
          </a:p>
        </p:txBody>
      </p:sp>
      <p:pic>
        <p:nvPicPr>
          <p:cNvPr id="3074" name="Picture 2" descr="Вилочковая железа - презентация онлайн">
            <a:extLst>
              <a:ext uri="{FF2B5EF4-FFF2-40B4-BE49-F238E27FC236}">
                <a16:creationId xmlns:a16="http://schemas.microsoft.com/office/drawing/2014/main" xmlns="" id="{86A6C89D-B53A-4015-A0CF-2A31795CD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98" t="10915" r="5242" b="7007"/>
          <a:stretch/>
        </p:blipFill>
        <p:spPr bwMode="auto">
          <a:xfrm>
            <a:off x="503582" y="2793884"/>
            <a:ext cx="5883965" cy="4034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Тимомегалия - признаки, причины, симптомы, лечение и профилактика -  iDoctor.kz">
            <a:extLst>
              <a:ext uri="{FF2B5EF4-FFF2-40B4-BE49-F238E27FC236}">
                <a16:creationId xmlns:a16="http://schemas.microsoft.com/office/drawing/2014/main" xmlns="" id="{C6DF4306-0713-4A35-9C4D-33FBC37B0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875" y="3207929"/>
            <a:ext cx="4732986" cy="32657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2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E7E6FA-9D20-4A4B-80FA-5E8E1BF706A8}"/>
              </a:ext>
            </a:extLst>
          </p:cNvPr>
          <p:cNvSpPr>
            <a:spLocks noGrp="1"/>
          </p:cNvSpPr>
          <p:nvPr>
            <p:ph type="title"/>
          </p:nvPr>
        </p:nvSpPr>
        <p:spPr/>
        <p:txBody>
          <a:bodyPr>
            <a:normAutofit fontScale="90000"/>
          </a:bodyPr>
          <a:lstStyle/>
          <a:p>
            <a:r>
              <a:rPr lang="ru-RU" b="1" dirty="0"/>
              <a:t>Тимус </a:t>
            </a:r>
            <a:r>
              <a:rPr lang="ru-RU" b="1" dirty="0" err="1"/>
              <a:t>гипоплазиясы</a:t>
            </a:r>
            <a:r>
              <a:rPr lang="ru-RU" b="1" dirty="0"/>
              <a:t> (синдром </a:t>
            </a:r>
            <a:r>
              <a:rPr lang="ru-RU" b="1" dirty="0" err="1"/>
              <a:t>Ди</a:t>
            </a:r>
            <a:r>
              <a:rPr lang="ru-RU" b="1" dirty="0"/>
              <a:t> Джорджи)</a:t>
            </a:r>
            <a:br>
              <a:rPr lang="ru-RU" b="1" dirty="0"/>
            </a:br>
            <a:endParaRPr lang="ru-RU" dirty="0"/>
          </a:p>
        </p:txBody>
      </p:sp>
      <p:sp>
        <p:nvSpPr>
          <p:cNvPr id="3" name="Объект 2">
            <a:extLst>
              <a:ext uri="{FF2B5EF4-FFF2-40B4-BE49-F238E27FC236}">
                <a16:creationId xmlns:a16="http://schemas.microsoft.com/office/drawing/2014/main" xmlns="" id="{DB9E6DCF-F70C-421E-A9F9-F7B2C7F98F62}"/>
              </a:ext>
            </a:extLst>
          </p:cNvPr>
          <p:cNvSpPr>
            <a:spLocks noGrp="1"/>
          </p:cNvSpPr>
          <p:nvPr>
            <p:ph idx="1"/>
          </p:nvPr>
        </p:nvSpPr>
        <p:spPr>
          <a:xfrm>
            <a:off x="334617" y="1301749"/>
            <a:ext cx="11592339" cy="1603375"/>
          </a:xfrm>
        </p:spPr>
        <p:txBody>
          <a:bodyPr>
            <a:normAutofit lnSpcReduction="10000"/>
          </a:bodyPr>
          <a:lstStyle/>
          <a:p>
            <a:r>
              <a:rPr lang="ru-RU" b="1" dirty="0" err="1"/>
              <a:t>Ди</a:t>
            </a:r>
            <a:r>
              <a:rPr lang="ru-RU" b="1" dirty="0"/>
              <a:t> Джорджи синдромы</a:t>
            </a:r>
            <a:r>
              <a:rPr lang="ru-RU" dirty="0"/>
              <a:t>-</a:t>
            </a:r>
            <a:r>
              <a:rPr lang="ru-RU" dirty="0" err="1"/>
              <a:t>гипоплазияға</a:t>
            </a:r>
            <a:r>
              <a:rPr lang="ru-RU" dirty="0"/>
              <a:t> </a:t>
            </a:r>
            <a:r>
              <a:rPr lang="ru-RU" dirty="0" err="1"/>
              <a:t>немесе</a:t>
            </a:r>
            <a:r>
              <a:rPr lang="ru-RU" dirty="0"/>
              <a:t> </a:t>
            </a:r>
            <a:r>
              <a:rPr lang="ru-RU" dirty="0" err="1"/>
              <a:t>тимустың</a:t>
            </a:r>
            <a:r>
              <a:rPr lang="ru-RU" dirty="0"/>
              <a:t> </a:t>
            </a:r>
            <a:r>
              <a:rPr lang="ru-RU" dirty="0" err="1"/>
              <a:t>болмауына</a:t>
            </a:r>
            <a:r>
              <a:rPr lang="ru-RU" dirty="0"/>
              <a:t> </a:t>
            </a:r>
            <a:r>
              <a:rPr lang="ru-RU" dirty="0" err="1"/>
              <a:t>әкелетін</a:t>
            </a:r>
            <a:r>
              <a:rPr lang="ru-RU" dirty="0"/>
              <a:t> </a:t>
            </a:r>
            <a:r>
              <a:rPr lang="ru-RU" dirty="0" err="1"/>
              <a:t>туа</a:t>
            </a:r>
            <a:r>
              <a:rPr lang="ru-RU" dirty="0"/>
              <a:t> </a:t>
            </a:r>
            <a:r>
              <a:rPr lang="ru-RU" dirty="0" err="1"/>
              <a:t>біткен</a:t>
            </a:r>
            <a:r>
              <a:rPr lang="ru-RU" dirty="0"/>
              <a:t> </a:t>
            </a:r>
            <a:r>
              <a:rPr lang="ru-RU" dirty="0" err="1"/>
              <a:t>ақау</a:t>
            </a:r>
            <a:r>
              <a:rPr lang="ru-RU" dirty="0"/>
              <a:t>, </a:t>
            </a:r>
            <a:r>
              <a:rPr lang="ru-RU" dirty="0" err="1"/>
              <a:t>үлкен</a:t>
            </a:r>
            <a:r>
              <a:rPr lang="ru-RU" dirty="0"/>
              <a:t> </a:t>
            </a:r>
            <a:r>
              <a:rPr lang="ru-RU" dirty="0" err="1"/>
              <a:t>тамырлардың</a:t>
            </a:r>
            <a:r>
              <a:rPr lang="ru-RU" dirty="0"/>
              <a:t>, </a:t>
            </a:r>
            <a:r>
              <a:rPr lang="ru-RU" dirty="0" err="1"/>
              <a:t>жүректің</a:t>
            </a:r>
            <a:r>
              <a:rPr lang="ru-RU" dirty="0"/>
              <a:t>, </a:t>
            </a:r>
            <a:r>
              <a:rPr lang="ru-RU" dirty="0" err="1"/>
              <a:t>қалқанша</a:t>
            </a:r>
            <a:r>
              <a:rPr lang="ru-RU" dirty="0"/>
              <a:t> </a:t>
            </a:r>
            <a:r>
              <a:rPr lang="ru-RU" dirty="0" err="1"/>
              <a:t>маңы</a:t>
            </a:r>
            <a:r>
              <a:rPr lang="ru-RU" dirty="0"/>
              <a:t> </a:t>
            </a:r>
            <a:r>
              <a:rPr lang="ru-RU" dirty="0" err="1"/>
              <a:t>бездерінің</a:t>
            </a:r>
            <a:r>
              <a:rPr lang="ru-RU" dirty="0"/>
              <a:t>, бет </a:t>
            </a:r>
            <a:r>
              <a:rPr lang="ru-RU" dirty="0" err="1"/>
              <a:t>сүйектерінің</a:t>
            </a:r>
            <a:r>
              <a:rPr lang="ru-RU" dirty="0"/>
              <a:t> </a:t>
            </a:r>
            <a:r>
              <a:rPr lang="ru-RU" dirty="0" err="1"/>
              <a:t>және</a:t>
            </a:r>
            <a:r>
              <a:rPr lang="ru-RU" dirty="0"/>
              <a:t> </a:t>
            </a:r>
            <a:r>
              <a:rPr lang="ru-RU" dirty="0" err="1"/>
              <a:t>жоғарғы</a:t>
            </a:r>
            <a:r>
              <a:rPr lang="ru-RU" dirty="0"/>
              <a:t> </a:t>
            </a:r>
            <a:r>
              <a:rPr lang="ru-RU" dirty="0" err="1"/>
              <a:t>аяқтардың</a:t>
            </a:r>
            <a:r>
              <a:rPr lang="ru-RU" dirty="0"/>
              <a:t> </a:t>
            </a:r>
            <a:r>
              <a:rPr lang="ru-RU" dirty="0" err="1"/>
              <a:t>ақауларымен</a:t>
            </a:r>
            <a:r>
              <a:rPr lang="ru-RU" dirty="0"/>
              <a:t> </a:t>
            </a:r>
            <a:r>
              <a:rPr lang="ru-RU" dirty="0" err="1"/>
              <a:t>бірге</a:t>
            </a:r>
            <a:r>
              <a:rPr lang="ru-RU" dirty="0"/>
              <a:t>;</a:t>
            </a:r>
          </a:p>
        </p:txBody>
      </p:sp>
      <p:sp>
        <p:nvSpPr>
          <p:cNvPr id="4" name="Прямоугольник 3">
            <a:extLst>
              <a:ext uri="{FF2B5EF4-FFF2-40B4-BE49-F238E27FC236}">
                <a16:creationId xmlns:a16="http://schemas.microsoft.com/office/drawing/2014/main" xmlns="" id="{5A2062CA-F3E2-486C-8A11-8277005528A7}"/>
              </a:ext>
            </a:extLst>
          </p:cNvPr>
          <p:cNvSpPr/>
          <p:nvPr/>
        </p:nvSpPr>
        <p:spPr>
          <a:xfrm>
            <a:off x="530085" y="2736625"/>
            <a:ext cx="11145080" cy="3785652"/>
          </a:xfrm>
          <a:prstGeom prst="rect">
            <a:avLst/>
          </a:prstGeom>
        </p:spPr>
        <p:txBody>
          <a:bodyPr wrap="square">
            <a:spAutoFit/>
          </a:bodyPr>
          <a:lstStyle/>
          <a:p>
            <a:r>
              <a:rPr lang="ru-RU" sz="2400" dirty="0" err="1"/>
              <a:t>Қан</a:t>
            </a:r>
            <a:r>
              <a:rPr lang="ru-RU" sz="2400" dirty="0"/>
              <a:t> </a:t>
            </a:r>
            <a:r>
              <a:rPr lang="ru-RU" sz="2400" dirty="0" err="1"/>
              <a:t>сарысуындағы</a:t>
            </a:r>
            <a:r>
              <a:rPr lang="ru-RU" sz="2400" dirty="0"/>
              <a:t> </a:t>
            </a:r>
            <a:r>
              <a:rPr lang="ru-RU" sz="2400" dirty="0" err="1"/>
              <a:t>иммуноглобулиндердің</a:t>
            </a:r>
            <a:r>
              <a:rPr lang="ru-RU" sz="2400" dirty="0"/>
              <a:t> </a:t>
            </a:r>
            <a:r>
              <a:rPr lang="ru-RU" sz="2400" dirty="0" err="1"/>
              <a:t>концентрациясы</a:t>
            </a:r>
            <a:r>
              <a:rPr lang="ru-RU" sz="2400" dirty="0"/>
              <a:t> </a:t>
            </a:r>
            <a:r>
              <a:rPr lang="ru-RU" sz="2400" dirty="0" err="1"/>
              <a:t>әдетте</a:t>
            </a:r>
            <a:r>
              <a:rPr lang="ru-RU" sz="2400" dirty="0"/>
              <a:t> </a:t>
            </a:r>
            <a:r>
              <a:rPr lang="ru-RU" sz="2400" dirty="0" err="1"/>
              <a:t>қалыпты</a:t>
            </a:r>
            <a:r>
              <a:rPr lang="ru-RU" sz="2400" dirty="0"/>
              <a:t>, </a:t>
            </a:r>
            <a:r>
              <a:rPr lang="ru-RU" sz="2400" dirty="0" err="1"/>
              <a:t>бірақ</a:t>
            </a:r>
            <a:r>
              <a:rPr lang="ru-RU" sz="2400" dirty="0"/>
              <a:t> </a:t>
            </a:r>
            <a:r>
              <a:rPr lang="en-US" sz="2400" dirty="0"/>
              <a:t>IgA </a:t>
            </a:r>
            <a:r>
              <a:rPr lang="ru-RU" sz="2400" dirty="0" err="1"/>
              <a:t>деңгейі</a:t>
            </a:r>
            <a:r>
              <a:rPr lang="ru-RU" sz="2400" dirty="0"/>
              <a:t> </a:t>
            </a:r>
            <a:r>
              <a:rPr lang="ru-RU" sz="2400" dirty="0" err="1"/>
              <a:t>төмендейді</a:t>
            </a:r>
            <a:r>
              <a:rPr lang="ru-RU" sz="2400" dirty="0"/>
              <a:t>, </a:t>
            </a:r>
            <a:r>
              <a:rPr lang="en-US" sz="2400" dirty="0" err="1"/>
              <a:t>aIgE</a:t>
            </a:r>
            <a:r>
              <a:rPr lang="en-US" sz="2400" dirty="0"/>
              <a:t> </a:t>
            </a:r>
            <a:r>
              <a:rPr lang="ru-RU" sz="2400" dirty="0" err="1"/>
              <a:t>жоғарылайды</a:t>
            </a:r>
            <a:r>
              <a:rPr lang="ru-RU" sz="2400" dirty="0"/>
              <a:t>. </a:t>
            </a:r>
            <a:r>
              <a:rPr lang="ru-RU" sz="2400" dirty="0" err="1"/>
              <a:t>Лимфоциттердің</a:t>
            </a:r>
            <a:r>
              <a:rPr lang="ru-RU" sz="2400" dirty="0"/>
              <a:t> </a:t>
            </a:r>
            <a:r>
              <a:rPr lang="ru-RU" sz="2400" dirty="0" err="1"/>
              <a:t>абсолютті</a:t>
            </a:r>
            <a:r>
              <a:rPr lang="ru-RU" sz="2400" dirty="0"/>
              <a:t> саны </a:t>
            </a:r>
            <a:r>
              <a:rPr lang="ru-RU" sz="2400" dirty="0" err="1"/>
              <a:t>жас</a:t>
            </a:r>
            <a:r>
              <a:rPr lang="ru-RU" sz="2400" dirty="0"/>
              <a:t> </a:t>
            </a:r>
            <a:r>
              <a:rPr lang="ru-RU" sz="2400" dirty="0" err="1"/>
              <a:t>нормасынан</a:t>
            </a:r>
            <a:r>
              <a:rPr lang="ru-RU" sz="2400" dirty="0"/>
              <a:t> </a:t>
            </a:r>
            <a:r>
              <a:rPr lang="ru-RU" sz="2400" dirty="0" err="1"/>
              <a:t>сәл</a:t>
            </a:r>
            <a:r>
              <a:rPr lang="ru-RU" sz="2400" dirty="0"/>
              <a:t> </a:t>
            </a:r>
            <a:r>
              <a:rPr lang="ru-RU" sz="2400" dirty="0" err="1"/>
              <a:t>ғана</a:t>
            </a:r>
            <a:r>
              <a:rPr lang="ru-RU" sz="2400" dirty="0"/>
              <a:t> </a:t>
            </a:r>
            <a:r>
              <a:rPr lang="ru-RU" sz="2400" dirty="0" err="1"/>
              <a:t>төмен</a:t>
            </a:r>
            <a:r>
              <a:rPr lang="ru-RU" sz="2400" dirty="0"/>
              <a:t>. Т-</a:t>
            </a:r>
            <a:r>
              <a:rPr lang="ru-RU" sz="2400" dirty="0" err="1"/>
              <a:t>лимфоциттердің</a:t>
            </a:r>
            <a:r>
              <a:rPr lang="ru-RU" sz="2400" dirty="0"/>
              <a:t> саны тимус </a:t>
            </a:r>
            <a:r>
              <a:rPr lang="ru-RU" sz="2400" dirty="0" err="1"/>
              <a:t>гипоплазиясының</a:t>
            </a:r>
            <a:r>
              <a:rPr lang="ru-RU" sz="2400" dirty="0"/>
              <a:t> </a:t>
            </a:r>
            <a:r>
              <a:rPr lang="ru-RU" sz="2400" dirty="0" err="1"/>
              <a:t>дәрежесіне</a:t>
            </a:r>
            <a:r>
              <a:rPr lang="ru-RU" sz="2400" dirty="0"/>
              <a:t> </a:t>
            </a:r>
            <a:r>
              <a:rPr lang="ru-RU" sz="2400" dirty="0" err="1"/>
              <a:t>сәйкес</a:t>
            </a:r>
            <a:r>
              <a:rPr lang="ru-RU" sz="2400" dirty="0"/>
              <a:t> </a:t>
            </a:r>
            <a:r>
              <a:rPr lang="ru-RU" sz="2400" dirty="0" err="1"/>
              <a:t>азаяды</a:t>
            </a:r>
            <a:r>
              <a:rPr lang="ru-RU" sz="2400" dirty="0"/>
              <a:t>, </a:t>
            </a:r>
            <a:r>
              <a:rPr lang="ru-RU" sz="2400" dirty="0" err="1"/>
              <a:t>сондықтан</a:t>
            </a:r>
            <a:r>
              <a:rPr lang="ru-RU" sz="2400" dirty="0"/>
              <a:t> В-</a:t>
            </a:r>
            <a:r>
              <a:rPr lang="ru-RU" sz="2400" dirty="0" err="1"/>
              <a:t>лимфоциттердің</a:t>
            </a:r>
            <a:r>
              <a:rPr lang="ru-RU" sz="2400" dirty="0"/>
              <a:t> үлесі </a:t>
            </a:r>
            <a:r>
              <a:rPr lang="ru-RU" sz="2400" dirty="0" err="1"/>
              <a:t>жоғарылайды</a:t>
            </a:r>
            <a:r>
              <a:rPr lang="ru-RU" sz="2400" dirty="0"/>
              <a:t>. </a:t>
            </a:r>
            <a:r>
              <a:rPr lang="ru-RU" sz="2400" dirty="0" err="1"/>
              <a:t>Лимфоциттердің</a:t>
            </a:r>
            <a:r>
              <a:rPr lang="ru-RU" sz="2400" dirty="0"/>
              <a:t> </a:t>
            </a:r>
            <a:r>
              <a:rPr lang="ru-RU" sz="2400" dirty="0" err="1"/>
              <a:t>митогендерге</a:t>
            </a:r>
            <a:r>
              <a:rPr lang="ru-RU" sz="2400" dirty="0"/>
              <a:t> </a:t>
            </a:r>
            <a:r>
              <a:rPr lang="ru-RU" sz="2400" dirty="0" err="1"/>
              <a:t>реакциясы</a:t>
            </a:r>
            <a:r>
              <a:rPr lang="ru-RU" sz="2400" dirty="0"/>
              <a:t> тимус </a:t>
            </a:r>
            <a:r>
              <a:rPr lang="ru-RU" sz="2400" dirty="0" err="1"/>
              <a:t>жеткіліксіздігінің</a:t>
            </a:r>
            <a:r>
              <a:rPr lang="ru-RU" sz="2400" dirty="0"/>
              <a:t> </a:t>
            </a:r>
            <a:r>
              <a:rPr lang="ru-RU" sz="2400" dirty="0" err="1"/>
              <a:t>дәрежесіне</a:t>
            </a:r>
            <a:r>
              <a:rPr lang="ru-RU" sz="2400" dirty="0"/>
              <a:t> </a:t>
            </a:r>
            <a:r>
              <a:rPr lang="ru-RU" sz="2400" dirty="0" err="1"/>
              <a:t>байланысты</a:t>
            </a:r>
            <a:r>
              <a:rPr lang="ru-RU" sz="2400" dirty="0"/>
              <a:t> . </a:t>
            </a:r>
            <a:r>
              <a:rPr lang="ru-RU" sz="2400" dirty="0" err="1"/>
              <a:t>Тимуста</a:t>
            </a:r>
            <a:r>
              <a:rPr lang="ru-RU" sz="2400" dirty="0"/>
              <a:t>, </a:t>
            </a:r>
            <a:r>
              <a:rPr lang="ru-RU" sz="2400" dirty="0" err="1"/>
              <a:t>егер</a:t>
            </a:r>
            <a:r>
              <a:rPr lang="ru-RU" sz="2400" dirty="0"/>
              <a:t> бар </a:t>
            </a:r>
            <a:r>
              <a:rPr lang="ru-RU" sz="2400" dirty="0" err="1"/>
              <a:t>болса</a:t>
            </a:r>
            <a:r>
              <a:rPr lang="ru-RU" sz="2400" dirty="0"/>
              <a:t> , </a:t>
            </a:r>
            <a:r>
              <a:rPr lang="ru-RU" sz="2400" dirty="0" err="1"/>
              <a:t>Гассаль</a:t>
            </a:r>
            <a:r>
              <a:rPr lang="ru-RU" sz="2400" dirty="0"/>
              <a:t> </a:t>
            </a:r>
            <a:r>
              <a:rPr lang="ru-RU" sz="2400" dirty="0" err="1"/>
              <a:t>денелері</a:t>
            </a:r>
            <a:r>
              <a:rPr lang="ru-RU" sz="2400" dirty="0"/>
              <a:t>, </a:t>
            </a:r>
            <a:r>
              <a:rPr lang="ru-RU" sz="2400" dirty="0" err="1"/>
              <a:t>тимоциттердің</a:t>
            </a:r>
            <a:r>
              <a:rPr lang="ru-RU" sz="2400" dirty="0"/>
              <a:t> </a:t>
            </a:r>
            <a:r>
              <a:rPr lang="ru-RU" sz="2400" dirty="0" err="1"/>
              <a:t>қалыпты</a:t>
            </a:r>
            <a:r>
              <a:rPr lang="ru-RU" sz="2400" dirty="0"/>
              <a:t> </a:t>
            </a:r>
            <a:r>
              <a:rPr lang="ru-RU" sz="2400" dirty="0" err="1"/>
              <a:t>тығыздығы</a:t>
            </a:r>
            <a:r>
              <a:rPr lang="ru-RU" sz="2400" dirty="0"/>
              <a:t> </a:t>
            </a:r>
            <a:r>
              <a:rPr lang="ru-RU" sz="2400" dirty="0" err="1"/>
              <a:t>және</a:t>
            </a:r>
            <a:r>
              <a:rPr lang="ru-RU" sz="2400" dirty="0"/>
              <a:t> </a:t>
            </a:r>
            <a:r>
              <a:rPr lang="ru-RU" sz="2400" dirty="0" err="1"/>
              <a:t>кортикальды</a:t>
            </a:r>
            <a:r>
              <a:rPr lang="ru-RU" sz="2400" dirty="0"/>
              <a:t> </a:t>
            </a:r>
            <a:r>
              <a:rPr lang="ru-RU" sz="2400" dirty="0" err="1"/>
              <a:t>және</a:t>
            </a:r>
            <a:r>
              <a:rPr lang="ru-RU" sz="2400" dirty="0"/>
              <a:t> </a:t>
            </a:r>
            <a:r>
              <a:rPr lang="ru-RU" sz="2400" dirty="0" err="1"/>
              <a:t>медулла</a:t>
            </a:r>
            <a:r>
              <a:rPr lang="ru-RU" sz="2400" dirty="0"/>
              <a:t> </a:t>
            </a:r>
            <a:r>
              <a:rPr lang="ru-RU" sz="2400" dirty="0" err="1"/>
              <a:t>арасындағы</a:t>
            </a:r>
            <a:r>
              <a:rPr lang="ru-RU" sz="2400" dirty="0"/>
              <a:t> </a:t>
            </a:r>
            <a:r>
              <a:rPr lang="ru-RU" sz="2400" dirty="0" err="1"/>
              <a:t>айқын</a:t>
            </a:r>
            <a:r>
              <a:rPr lang="ru-RU" sz="2400" dirty="0"/>
              <a:t> </a:t>
            </a:r>
            <a:r>
              <a:rPr lang="ru-RU" sz="2400" dirty="0" err="1"/>
              <a:t>шекара</a:t>
            </a:r>
            <a:r>
              <a:rPr lang="ru-RU" sz="2400" dirty="0"/>
              <a:t> </a:t>
            </a:r>
            <a:r>
              <a:rPr lang="ru-RU" sz="2400" dirty="0" err="1"/>
              <a:t>анықталады</a:t>
            </a:r>
            <a:r>
              <a:rPr lang="ru-RU" sz="2400" dirty="0"/>
              <a:t>. </a:t>
            </a:r>
            <a:r>
              <a:rPr lang="ru-RU" sz="2400" dirty="0" err="1"/>
              <a:t>Лимфоидты</a:t>
            </a:r>
            <a:r>
              <a:rPr lang="ru-RU" sz="2400" dirty="0"/>
              <a:t> </a:t>
            </a:r>
            <a:r>
              <a:rPr lang="ru-RU" sz="2400" dirty="0" err="1"/>
              <a:t>фолликулалар</a:t>
            </a:r>
            <a:r>
              <a:rPr lang="ru-RU" sz="2400" dirty="0"/>
              <a:t> </a:t>
            </a:r>
            <a:r>
              <a:rPr lang="ru-RU" sz="2400" dirty="0" err="1"/>
              <a:t>әдетте</a:t>
            </a:r>
            <a:r>
              <a:rPr lang="ru-RU" sz="2400" dirty="0"/>
              <a:t> </a:t>
            </a:r>
            <a:r>
              <a:rPr lang="ru-RU" sz="2400" dirty="0" err="1"/>
              <a:t>болады</a:t>
            </a:r>
            <a:r>
              <a:rPr lang="ru-RU" sz="2400" dirty="0"/>
              <a:t>, </a:t>
            </a:r>
            <a:r>
              <a:rPr lang="ru-RU" sz="2400" dirty="0" err="1"/>
              <a:t>бірақ</a:t>
            </a:r>
            <a:r>
              <a:rPr lang="ru-RU" sz="2400" dirty="0"/>
              <a:t> пара-аорта лимфа </a:t>
            </a:r>
            <a:r>
              <a:rPr lang="ru-RU" sz="2400" dirty="0" err="1"/>
              <a:t>түйіндерінде</a:t>
            </a:r>
            <a:r>
              <a:rPr lang="ru-RU" sz="2400" dirty="0"/>
              <a:t> </a:t>
            </a:r>
            <a:r>
              <a:rPr lang="ru-RU" sz="2400" dirty="0" err="1"/>
              <a:t>және</a:t>
            </a:r>
            <a:r>
              <a:rPr lang="ru-RU" sz="2400" dirty="0"/>
              <a:t> </a:t>
            </a:r>
            <a:r>
              <a:rPr lang="ru-RU" sz="2400" dirty="0" err="1"/>
              <a:t>көкбауырдың</a:t>
            </a:r>
            <a:r>
              <a:rPr lang="ru-RU" sz="2400" dirty="0"/>
              <a:t> </a:t>
            </a:r>
            <a:r>
              <a:rPr lang="ru-RU" sz="2400" dirty="0" err="1"/>
              <a:t>тимусқа</a:t>
            </a:r>
            <a:r>
              <a:rPr lang="ru-RU" sz="2400" dirty="0"/>
              <a:t> </a:t>
            </a:r>
            <a:r>
              <a:rPr lang="ru-RU" sz="2400" dirty="0" err="1"/>
              <a:t>тәуелді</a:t>
            </a:r>
            <a:r>
              <a:rPr lang="ru-RU" sz="2400" dirty="0"/>
              <a:t> </a:t>
            </a:r>
            <a:r>
              <a:rPr lang="ru-RU" sz="2400" dirty="0" err="1"/>
              <a:t>аймағында</a:t>
            </a:r>
            <a:r>
              <a:rPr lang="ru-RU" sz="2400" dirty="0"/>
              <a:t> </a:t>
            </a:r>
            <a:r>
              <a:rPr lang="ru-RU" sz="2400" dirty="0" err="1"/>
              <a:t>жасушалар</a:t>
            </a:r>
            <a:r>
              <a:rPr lang="ru-RU" sz="2400" dirty="0"/>
              <a:t> саны </a:t>
            </a:r>
            <a:r>
              <a:rPr lang="ru-RU" sz="2400" dirty="0" err="1"/>
              <a:t>әдетте</a:t>
            </a:r>
            <a:r>
              <a:rPr lang="ru-RU" sz="2400" dirty="0"/>
              <a:t> </a:t>
            </a:r>
            <a:r>
              <a:rPr lang="ru-RU" sz="2400" dirty="0" err="1"/>
              <a:t>азаяды</a:t>
            </a:r>
            <a:r>
              <a:rPr lang="ru-RU" sz="2400" dirty="0"/>
              <a:t>.</a:t>
            </a:r>
          </a:p>
        </p:txBody>
      </p:sp>
    </p:spTree>
    <p:extLst>
      <p:ext uri="{BB962C8B-B14F-4D97-AF65-F5344CB8AC3E}">
        <p14:creationId xmlns:p14="http://schemas.microsoft.com/office/powerpoint/2010/main" val="303489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Синдром делеции 22q11.2 (Ди Джорджи)">
            <a:extLst>
              <a:ext uri="{FF2B5EF4-FFF2-40B4-BE49-F238E27FC236}">
                <a16:creationId xmlns:a16="http://schemas.microsoft.com/office/drawing/2014/main" xmlns="" id="{8C608148-A3BF-4FE8-B6F1-6283B61F95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77" t="6509" r="7448" b="12212"/>
          <a:stretch/>
        </p:blipFill>
        <p:spPr bwMode="auto">
          <a:xfrm>
            <a:off x="1997765" y="0"/>
            <a:ext cx="8196469" cy="2299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Новости - Центр Ультразвуковой Диагностики Плода предлагает скрининг  синдромa Ди Джорджи">
            <a:extLst>
              <a:ext uri="{FF2B5EF4-FFF2-40B4-BE49-F238E27FC236}">
                <a16:creationId xmlns:a16="http://schemas.microsoft.com/office/drawing/2014/main" xmlns="" id="{2161A39E-9A35-45EE-8354-D589DEB2A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4284"/>
            <a:ext cx="4326257" cy="404916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02E22D67-5EC7-4982-94DE-C1097DB1F59A}"/>
              </a:ext>
            </a:extLst>
          </p:cNvPr>
          <p:cNvPicPr>
            <a:picLocks noChangeAspect="1"/>
          </p:cNvPicPr>
          <p:nvPr/>
        </p:nvPicPr>
        <p:blipFill rotWithShape="1">
          <a:blip r:embed="rId4"/>
          <a:srcRect l="22825" t="16807" r="13588" b="14869"/>
          <a:stretch/>
        </p:blipFill>
        <p:spPr>
          <a:xfrm>
            <a:off x="4256682" y="2299136"/>
            <a:ext cx="7752521" cy="4439479"/>
          </a:xfrm>
          <a:prstGeom prst="rect">
            <a:avLst/>
          </a:prstGeom>
        </p:spPr>
      </p:pic>
    </p:spTree>
    <p:extLst>
      <p:ext uri="{BB962C8B-B14F-4D97-AF65-F5344CB8AC3E}">
        <p14:creationId xmlns:p14="http://schemas.microsoft.com/office/powerpoint/2010/main" val="211145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DCECB90-E8E3-4F5B-A9E6-A2A09B1F4390}"/>
              </a:ext>
            </a:extLst>
          </p:cNvPr>
          <p:cNvSpPr>
            <a:spLocks noGrp="1"/>
          </p:cNvSpPr>
          <p:nvPr>
            <p:ph idx="1"/>
          </p:nvPr>
        </p:nvSpPr>
        <p:spPr>
          <a:xfrm>
            <a:off x="583094" y="1033670"/>
            <a:ext cx="11383617" cy="5355328"/>
          </a:xfrm>
        </p:spPr>
        <p:txBody>
          <a:bodyPr>
            <a:normAutofit/>
          </a:bodyPr>
          <a:lstStyle/>
          <a:p>
            <a:pPr marL="0" indent="0">
              <a:buNone/>
            </a:pPr>
            <a:r>
              <a:rPr lang="ru-RU" b="1" dirty="0" err="1">
                <a:latin typeface="Times New Roman" panose="02020603050405020304" pitchFamily="18" charset="0"/>
                <a:cs typeface="Times New Roman" panose="02020603050405020304" pitchFamily="18" charset="0"/>
              </a:rPr>
              <a:t>Иммундық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жүйе</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тұтастығы</a:t>
            </a:r>
            <a:r>
              <a:rPr lang="ru-RU" dirty="0">
                <a:latin typeface="Times New Roman" panose="02020603050405020304" pitchFamily="18" charset="0"/>
                <a:cs typeface="Times New Roman" panose="02020603050405020304" pitchFamily="18" charset="0"/>
              </a:rPr>
              <a:t> мен лимфа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жинағы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жалпы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салмағы</a:t>
            </a:r>
            <a:r>
              <a:rPr lang="ru-RU" dirty="0">
                <a:latin typeface="Times New Roman" panose="02020603050405020304" pitchFamily="18" charset="0"/>
                <a:cs typeface="Times New Roman" panose="02020603050405020304" pitchFamily="18" charset="0"/>
              </a:rPr>
              <a:t> 1,0-2,5 кг.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бүкіл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антиденелер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a:t>
            </a:r>
          </a:p>
          <a:p>
            <a:pPr marL="0" indent="0">
              <a:buNone/>
            </a:pP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тек </a:t>
            </a:r>
            <a:r>
              <a:rPr lang="ru-RU" dirty="0" err="1">
                <a:latin typeface="Times New Roman" panose="02020603050405020304" pitchFamily="18" charset="0"/>
                <a:cs typeface="Times New Roman" panose="02020603050405020304" pitchFamily="18" charset="0"/>
              </a:rPr>
              <a:t>қана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денсаулықты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етпейді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белсенді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қатысуымен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аутоиммундық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аллергиялық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иммунопатологиялық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дамиды</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079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AD371C3-A05A-4573-BC06-43B7E6EE9B4E}"/>
              </a:ext>
            </a:extLst>
          </p:cNvPr>
          <p:cNvSpPr>
            <a:spLocks noGrp="1"/>
          </p:cNvSpPr>
          <p:nvPr>
            <p:ph idx="1"/>
          </p:nvPr>
        </p:nvSpPr>
        <p:spPr>
          <a:xfrm>
            <a:off x="745435" y="490330"/>
            <a:ext cx="10515600" cy="3127513"/>
          </a:xfrm>
        </p:spPr>
        <p:txBody>
          <a:bodyPr/>
          <a:lstStyle/>
          <a:p>
            <a:pPr marL="0" indent="0" algn="ctr">
              <a:buNone/>
            </a:pPr>
            <a:r>
              <a:rPr lang="ru-RU" dirty="0" err="1">
                <a:latin typeface="Times New Roman" panose="02020603050405020304" pitchFamily="18" charset="0"/>
                <a:cs typeface="Times New Roman" panose="02020603050405020304" pitchFamily="18" charset="0"/>
              </a:rPr>
              <a:t>Иммунды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субпоппуляциялары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тармақтары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макрофагтармен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қосылып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антиденелер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сезімталдығы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күшейтілген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жиналуын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ал </a:t>
            </a:r>
            <a:r>
              <a:rPr lang="ru-RU" dirty="0" err="1">
                <a:latin typeface="Times New Roman" panose="02020603050405020304" pitchFamily="18" charset="0"/>
                <a:cs typeface="Times New Roman" panose="02020603050405020304" pitchFamily="18" charset="0"/>
              </a:rPr>
              <a:t>бұлар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бөтен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антигендерді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таниды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қорытады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жояды</a:t>
            </a:r>
            <a:r>
              <a:rPr lang="ru-RU" dirty="0">
                <a:latin typeface="Times New Roman" panose="02020603050405020304" pitchFamily="18" charset="0"/>
                <a:cs typeface="Times New Roman" panose="02020603050405020304" pitchFamily="18" charset="0"/>
              </a:rPr>
              <a:t>.</a:t>
            </a:r>
          </a:p>
        </p:txBody>
      </p:sp>
      <p:pic>
        <p:nvPicPr>
          <p:cNvPr id="1026" name="Picture 2" descr="Ағза – мемлекет, иммундық жүйе – оның әскері - Қазақстандағы Ислам">
            <a:extLst>
              <a:ext uri="{FF2B5EF4-FFF2-40B4-BE49-F238E27FC236}">
                <a16:creationId xmlns:a16="http://schemas.microsoft.com/office/drawing/2014/main" xmlns="" id="{D764E817-3A2F-4581-A7BD-15FFDE5EC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9" y="3061171"/>
            <a:ext cx="7312715" cy="349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09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EDFE465-BD90-4C7F-AB0C-4A22C270C6C5}"/>
              </a:ext>
            </a:extLst>
          </p:cNvPr>
          <p:cNvSpPr>
            <a:spLocks noGrp="1"/>
          </p:cNvSpPr>
          <p:nvPr>
            <p:ph idx="1"/>
          </p:nvPr>
        </p:nvSpPr>
        <p:spPr>
          <a:xfrm>
            <a:off x="838200" y="1441312"/>
            <a:ext cx="10515600" cy="4351338"/>
          </a:xfrm>
        </p:spPr>
        <p:txBody>
          <a:bodyPr/>
          <a:lstStyle/>
          <a:p>
            <a:pPr marL="0" indent="0">
              <a:buNone/>
            </a:pP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генетикасыз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сыртқы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факторлардан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ұлпалар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ұлпадан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өмір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а</a:t>
            </a:r>
            <a:r>
              <a:rPr lang="kk-KZ" dirty="0">
                <a:latin typeface="Times New Roman" panose="02020603050405020304" pitchFamily="18" charset="0"/>
                <a:cs typeface="Times New Roman" panose="02020603050405020304" pitchFamily="18" charset="0"/>
              </a:rPr>
              <a:t>ғ</a:t>
            </a:r>
            <a:r>
              <a:rPr lang="ru-RU" dirty="0" err="1">
                <a:latin typeface="Times New Roman" panose="02020603050405020304" pitchFamily="18" charset="0"/>
                <a:cs typeface="Times New Roman" panose="02020603050405020304" pitchFamily="18" charset="0"/>
              </a:rPr>
              <a:t>засының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алады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лимфоциттер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плазмоциттерді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қорғаныш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қатыстырады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орындауға</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В — </a:t>
            </a:r>
            <a:r>
              <a:rPr lang="ru-RU" dirty="0" err="1">
                <a:latin typeface="Times New Roman" panose="02020603050405020304" pitchFamily="18" charset="0"/>
                <a:cs typeface="Times New Roman" panose="02020603050405020304" pitchFamily="18" charset="0"/>
              </a:rPr>
              <a:t>лимфоциттері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қатысады</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516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D953816-1490-4EC9-A4EA-62D18E81A94F}"/>
              </a:ext>
            </a:extLst>
          </p:cNvPr>
          <p:cNvSpPr>
            <a:spLocks noGrp="1"/>
          </p:cNvSpPr>
          <p:nvPr>
            <p:ph idx="1"/>
          </p:nvPr>
        </p:nvSpPr>
        <p:spPr>
          <a:xfrm>
            <a:off x="838200" y="331304"/>
            <a:ext cx="10515600" cy="2067339"/>
          </a:xfrm>
        </p:spPr>
        <p:txBody>
          <a:bodyPr/>
          <a:lstStyle/>
          <a:p>
            <a:pPr marL="0" indent="0">
              <a:buNone/>
            </a:pP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тұрады</a:t>
            </a:r>
            <a:r>
              <a:rPr lang="ru-RU" dirty="0">
                <a:latin typeface="Times New Roman" panose="02020603050405020304" pitchFamily="18" charset="0"/>
                <a:cs typeface="Times New Roman" panose="02020603050405020304" pitchFamily="18" charset="0"/>
              </a:rPr>
              <a:t>.</a:t>
            </a:r>
          </a:p>
          <a:p>
            <a:pPr marL="0" indent="0">
              <a:buNone/>
            </a:pPr>
            <a:r>
              <a:rPr lang="ru-RU" b="1" dirty="0" err="1">
                <a:latin typeface="Times New Roman" panose="02020603050405020304" pitchFamily="18" charset="0"/>
                <a:cs typeface="Times New Roman" panose="02020603050405020304" pitchFamily="18" charset="0"/>
              </a:rPr>
              <a:t>Орталық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мүшелерге</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сүйек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кемігі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без (тимус)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көбейеді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б</a:t>
            </a:r>
            <a:r>
              <a:rPr lang="kk-KZ" dirty="0">
                <a:latin typeface="Times New Roman" panose="02020603050405020304" pitchFamily="18" charset="0"/>
                <a:cs typeface="Times New Roman" panose="02020603050405020304" pitchFamily="18" charset="0"/>
              </a:rPr>
              <a:t>ө</a:t>
            </a:r>
            <a:r>
              <a:rPr lang="ru-RU" dirty="0" err="1">
                <a:latin typeface="Times New Roman" panose="02020603050405020304" pitchFamily="18" charset="0"/>
                <a:cs typeface="Times New Roman" panose="02020603050405020304" pitchFamily="18" charset="0"/>
              </a:rPr>
              <a:t>лінеді</a:t>
            </a:r>
            <a:r>
              <a:rPr lang="ru-RU" dirty="0">
                <a:latin typeface="Times New Roman" panose="02020603050405020304" pitchFamily="18" charset="0"/>
                <a:cs typeface="Times New Roman" panose="02020603050405020304" pitchFamily="18" charset="0"/>
              </a:rPr>
              <a:t> (дифференциация).</a:t>
            </a:r>
          </a:p>
        </p:txBody>
      </p:sp>
      <p:pic>
        <p:nvPicPr>
          <p:cNvPr id="4" name="Рисунок 3">
            <a:extLst>
              <a:ext uri="{FF2B5EF4-FFF2-40B4-BE49-F238E27FC236}">
                <a16:creationId xmlns:a16="http://schemas.microsoft.com/office/drawing/2014/main" xmlns="" id="{64B1C974-F207-4AE0-944E-5B37EF477B33}"/>
              </a:ext>
            </a:extLst>
          </p:cNvPr>
          <p:cNvPicPr>
            <a:picLocks noChangeAspect="1"/>
          </p:cNvPicPr>
          <p:nvPr/>
        </p:nvPicPr>
        <p:blipFill>
          <a:blip r:embed="rId2"/>
          <a:stretch>
            <a:fillRect/>
          </a:stretch>
        </p:blipFill>
        <p:spPr>
          <a:xfrm>
            <a:off x="969066" y="2571541"/>
            <a:ext cx="4133021" cy="3073885"/>
          </a:xfrm>
          <a:prstGeom prst="rect">
            <a:avLst/>
          </a:prstGeom>
        </p:spPr>
      </p:pic>
      <p:pic>
        <p:nvPicPr>
          <p:cNvPr id="5" name="Рисунок 4">
            <a:extLst>
              <a:ext uri="{FF2B5EF4-FFF2-40B4-BE49-F238E27FC236}">
                <a16:creationId xmlns:a16="http://schemas.microsoft.com/office/drawing/2014/main" xmlns="" id="{584F9D33-15E8-48E6-AF1C-A65AB8D1A444}"/>
              </a:ext>
            </a:extLst>
          </p:cNvPr>
          <p:cNvPicPr>
            <a:picLocks noChangeAspect="1"/>
          </p:cNvPicPr>
          <p:nvPr/>
        </p:nvPicPr>
        <p:blipFill>
          <a:blip r:embed="rId3"/>
          <a:stretch>
            <a:fillRect/>
          </a:stretch>
        </p:blipFill>
        <p:spPr>
          <a:xfrm>
            <a:off x="6296438" y="2546489"/>
            <a:ext cx="4464328" cy="3098937"/>
          </a:xfrm>
          <a:prstGeom prst="rect">
            <a:avLst/>
          </a:prstGeom>
        </p:spPr>
      </p:pic>
    </p:spTree>
    <p:extLst>
      <p:ext uri="{BB962C8B-B14F-4D97-AF65-F5344CB8AC3E}">
        <p14:creationId xmlns:p14="http://schemas.microsoft.com/office/powerpoint/2010/main" val="330925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9A65EA-0FF1-4FAC-B2A8-3AEC6AFD64B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E2F1F9B-FD14-4552-8426-A7959BEC94A5}"/>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1C00D5B3-657B-4A32-9E12-F1F4D2FA72C0}"/>
              </a:ext>
            </a:extLst>
          </p:cNvPr>
          <p:cNvPicPr>
            <a:picLocks noChangeAspect="1"/>
          </p:cNvPicPr>
          <p:nvPr/>
        </p:nvPicPr>
        <p:blipFill>
          <a:blip r:embed="rId2"/>
          <a:stretch>
            <a:fillRect/>
          </a:stretch>
        </p:blipFill>
        <p:spPr>
          <a:xfrm>
            <a:off x="649357" y="0"/>
            <a:ext cx="10827026" cy="6858000"/>
          </a:xfrm>
          <a:prstGeom prst="rect">
            <a:avLst/>
          </a:prstGeom>
        </p:spPr>
      </p:pic>
    </p:spTree>
    <p:extLst>
      <p:ext uri="{BB962C8B-B14F-4D97-AF65-F5344CB8AC3E}">
        <p14:creationId xmlns:p14="http://schemas.microsoft.com/office/powerpoint/2010/main" val="208371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A510F3B-8EC8-4934-9B72-39676288EC6B}"/>
              </a:ext>
            </a:extLst>
          </p:cNvPr>
          <p:cNvSpPr>
            <a:spLocks noGrp="1"/>
          </p:cNvSpPr>
          <p:nvPr>
            <p:ph idx="1"/>
          </p:nvPr>
        </p:nvSpPr>
        <p:spPr>
          <a:xfrm>
            <a:off x="278296" y="371061"/>
            <a:ext cx="5473147" cy="6268278"/>
          </a:xfrm>
        </p:spPr>
        <p:txBody>
          <a:bodyPr>
            <a:normAutofit/>
          </a:bodyPr>
          <a:lstStyle/>
          <a:p>
            <a:pPr marL="0" indent="0">
              <a:buNone/>
            </a:pPr>
            <a:r>
              <a:rPr lang="ru-RU" sz="3200" b="1" dirty="0" err="1">
                <a:latin typeface="Times New Roman" panose="02020603050405020304" pitchFamily="18" charset="0"/>
                <a:cs typeface="Times New Roman" panose="02020603050405020304" pitchFamily="18" charset="0"/>
              </a:rPr>
              <a:t>Сүйек</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кемігі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майы</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(костный мозг) (</a:t>
            </a:r>
            <a:r>
              <a:rPr lang="en-US" sz="3200" dirty="0">
                <a:latin typeface="Times New Roman" panose="02020603050405020304" pitchFamily="18" charset="0"/>
                <a:cs typeface="Times New Roman" panose="02020603050405020304" pitchFamily="18" charset="0"/>
              </a:rPr>
              <a:t>medulla </a:t>
            </a:r>
            <a:r>
              <a:rPr lang="en-US" sz="3200" dirty="0" err="1">
                <a:latin typeface="Times New Roman" panose="02020603050405020304" pitchFamily="18" charset="0"/>
                <a:cs typeface="Times New Roman" panose="02020603050405020304" pitchFamily="18" charset="0"/>
              </a:rPr>
              <a:t>ossium</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лат. </a:t>
            </a:r>
            <a:r>
              <a:rPr lang="en-US" sz="3200" dirty="0">
                <a:latin typeface="Times New Roman" panose="02020603050405020304" pitchFamily="18" charset="0"/>
                <a:cs typeface="Times New Roman" panose="02020603050405020304" pitchFamily="18" charset="0"/>
              </a:rPr>
              <a:t>medulla — </a:t>
            </a:r>
            <a:r>
              <a:rPr lang="ru-RU" sz="3200" dirty="0" err="1">
                <a:latin typeface="Times New Roman" panose="02020603050405020304" pitchFamily="18" charset="0"/>
                <a:cs typeface="Times New Roman" panose="02020603050405020304" pitchFamily="18" charset="0"/>
              </a:rPr>
              <a:t>милық</a:t>
            </a:r>
            <a:r>
              <a:rPr lang="ru-RU"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os</a:t>
            </a:r>
            <a:r>
              <a:rPr lang="en-US" sz="3200"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сүйек</a:t>
            </a:r>
            <a:r>
              <a:rPr lang="ru-RU" sz="3200"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қаңқа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сүйектерінің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бастарындағы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омыртқа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денелеріндегі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жалпақ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сүйектердегі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сүйек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кемігі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тақташаларының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аралықтарындағы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ұяшықтарды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толтырып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тұрған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тұзуші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мүше</a:t>
            </a:r>
            <a:r>
              <a:rPr lang="ru-RU" sz="32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xmlns="" id="{315B5D5F-EEAC-4F23-A647-485DF88634D7}"/>
              </a:ext>
            </a:extLst>
          </p:cNvPr>
          <p:cNvPicPr>
            <a:picLocks noChangeAspect="1"/>
          </p:cNvPicPr>
          <p:nvPr/>
        </p:nvPicPr>
        <p:blipFill>
          <a:blip r:embed="rId2"/>
          <a:stretch>
            <a:fillRect/>
          </a:stretch>
        </p:blipFill>
        <p:spPr>
          <a:xfrm>
            <a:off x="5751443" y="0"/>
            <a:ext cx="6546574" cy="6858000"/>
          </a:xfrm>
          <a:prstGeom prst="rect">
            <a:avLst/>
          </a:prstGeom>
        </p:spPr>
      </p:pic>
    </p:spTree>
    <p:extLst>
      <p:ext uri="{BB962C8B-B14F-4D97-AF65-F5344CB8AC3E}">
        <p14:creationId xmlns:p14="http://schemas.microsoft.com/office/powerpoint/2010/main" val="416679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C4E1B1-C3CC-4A0F-A4B0-27FFAC46D1D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B7B1D146-6C71-42BD-932C-642901F955C0}"/>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F19D988F-41A3-4606-A936-3CD180DC82CA}"/>
              </a:ext>
            </a:extLst>
          </p:cNvPr>
          <p:cNvPicPr>
            <a:picLocks noChangeAspect="1"/>
          </p:cNvPicPr>
          <p:nvPr/>
        </p:nvPicPr>
        <p:blipFill>
          <a:blip r:embed="rId2"/>
          <a:stretch>
            <a:fillRect/>
          </a:stretch>
        </p:blipFill>
        <p:spPr>
          <a:xfrm>
            <a:off x="569843" y="0"/>
            <a:ext cx="11052314" cy="6858000"/>
          </a:xfrm>
          <a:prstGeom prst="rect">
            <a:avLst/>
          </a:prstGeom>
        </p:spPr>
      </p:pic>
    </p:spTree>
    <p:extLst>
      <p:ext uri="{BB962C8B-B14F-4D97-AF65-F5344CB8AC3E}">
        <p14:creationId xmlns:p14="http://schemas.microsoft.com/office/powerpoint/2010/main" val="3136079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1426</Words>
  <Application>Microsoft Office PowerPoint</Application>
  <PresentationFormat>Широкоэкранный</PresentationFormat>
  <Paragraphs>43</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Calibri Light</vt:lpstr>
      <vt:lpstr>Times New Roman</vt:lpstr>
      <vt:lpstr>Wingdings</vt:lpstr>
      <vt:lpstr>Тема Office</vt:lpstr>
      <vt:lpstr>Әл-Фараби атындағы Қазақ Ұлттық Университеті  Биология және биотехнология факультеті</vt:lpstr>
      <vt:lpstr>Жоспар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Иммундық жасушалардың дамуы</vt:lpstr>
      <vt:lpstr>Иммунитетті жасушалардың трансформация сызбасы</vt:lpstr>
      <vt:lpstr>Презентация PowerPoint</vt:lpstr>
      <vt:lpstr>Презентация PowerPoint</vt:lpstr>
      <vt:lpstr>Презентация PowerPoint</vt:lpstr>
      <vt:lpstr>Презентация PowerPoint</vt:lpstr>
      <vt:lpstr>Презентация PowerPoint</vt:lpstr>
      <vt:lpstr>Тимома</vt:lpstr>
      <vt:lpstr>Презентация PowerPoint</vt:lpstr>
      <vt:lpstr>Тимомегалия</vt:lpstr>
      <vt:lpstr>Тимус гипоплазиясы (синдром Ди Джорджи)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Әл-Фараби атындағы Қазақ Ұлттық Университеті  Биология және биотехнология факультеті</dc:title>
  <dc:creator>User</dc:creator>
  <cp:lastModifiedBy>Атанбаева Гулшат</cp:lastModifiedBy>
  <cp:revision>30</cp:revision>
  <dcterms:created xsi:type="dcterms:W3CDTF">2020-01-28T11:56:43Z</dcterms:created>
  <dcterms:modified xsi:type="dcterms:W3CDTF">2025-01-28T02:18:41Z</dcterms:modified>
</cp:coreProperties>
</file>